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6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85" r:id="rId21"/>
    <p:sldId id="273" r:id="rId22"/>
    <p:sldId id="274" r:id="rId23"/>
    <p:sldId id="275" r:id="rId24"/>
    <p:sldId id="283" r:id="rId25"/>
    <p:sldId id="276" r:id="rId26"/>
    <p:sldId id="277" r:id="rId27"/>
    <p:sldId id="280" r:id="rId28"/>
    <p:sldId id="284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8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Percent contribution to waters that are impaired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AA-4DC1-A5A9-1791F4DF830C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3AA-4DC1-A5A9-1791F4DF830C}"/>
              </c:ext>
            </c:extLst>
          </c:dPt>
          <c:cat>
            <c:strRef>
              <c:f>Sheet1!$A$2:$A$7</c:f>
              <c:strCache>
                <c:ptCount val="6"/>
                <c:pt idx="0">
                  <c:v>Agriculture</c:v>
                </c:pt>
                <c:pt idx="1">
                  <c:v>Hydromodification</c:v>
                </c:pt>
                <c:pt idx="2">
                  <c:v>Natural causes</c:v>
                </c:pt>
                <c:pt idx="3">
                  <c:v>Urban runoff</c:v>
                </c:pt>
                <c:pt idx="4">
                  <c:v>Silviculture</c:v>
                </c:pt>
                <c:pt idx="5">
                  <c:v>Construction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29.5</c:v>
                </c:pt>
                <c:pt idx="1">
                  <c:v>6.9</c:v>
                </c:pt>
                <c:pt idx="2">
                  <c:v>3.9</c:v>
                </c:pt>
                <c:pt idx="3">
                  <c:v>3.8</c:v>
                </c:pt>
                <c:pt idx="4">
                  <c:v>2.4</c:v>
                </c:pt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AA-4DC1-A5A9-1791F4DF83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4001848"/>
        <c:axId val="384002176"/>
      </c:barChart>
      <c:catAx>
        <c:axId val="384001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002176"/>
        <c:crosses val="autoZero"/>
        <c:auto val="1"/>
        <c:lblAlgn val="ctr"/>
        <c:lblOffset val="100"/>
        <c:noMultiLvlLbl val="0"/>
      </c:catAx>
      <c:valAx>
        <c:axId val="384002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4001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of respondents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Manager</c:v>
                </c:pt>
                <c:pt idx="1">
                  <c:v>Engineer</c:v>
                </c:pt>
                <c:pt idx="2">
                  <c:v>Water specialist</c:v>
                </c:pt>
                <c:pt idx="3">
                  <c:v>Other technical</c:v>
                </c:pt>
                <c:pt idx="4">
                  <c:v>Other non-technical</c:v>
                </c:pt>
                <c:pt idx="5">
                  <c:v>Public works</c:v>
                </c:pt>
                <c:pt idx="6">
                  <c:v>Planner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26.8</c:v>
                </c:pt>
                <c:pt idx="1">
                  <c:v>19.100000000000001</c:v>
                </c:pt>
                <c:pt idx="2">
                  <c:v>11.7</c:v>
                </c:pt>
                <c:pt idx="3">
                  <c:v>10.5</c:v>
                </c:pt>
                <c:pt idx="4">
                  <c:v>9.3000000000000007</c:v>
                </c:pt>
                <c:pt idx="5">
                  <c:v>7.8</c:v>
                </c:pt>
                <c:pt idx="6">
                  <c:v>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37-4933-9EC8-6EC87BD566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1492480"/>
        <c:axId val="395339224"/>
      </c:barChart>
      <c:catAx>
        <c:axId val="39149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5339224"/>
        <c:crosses val="autoZero"/>
        <c:auto val="1"/>
        <c:lblAlgn val="ctr"/>
        <c:lblOffset val="100"/>
        <c:noMultiLvlLbl val="0"/>
      </c:catAx>
      <c:valAx>
        <c:axId val="395339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1492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864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69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95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5400" b="0" spc="-300">
                <a:solidFill>
                  <a:srgbClr val="FFFF00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01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06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69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341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309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989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922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3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6808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63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72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9674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12883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040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691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8857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0332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6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10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9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08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57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7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88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74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B409B-A738-4E13-AC02-44EDA541EBD8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514B2-5960-4B0C-83A2-86CC46C60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78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ADBC8E97-0A54-4161-AA70-BD5E7D026B14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AC70B61-511C-4C36-B2EE-1D9D9337E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6886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wmo.org/about/stormwater-park-learning-center/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16.jpg"/><Relationship Id="rId7" Type="http://schemas.openxmlformats.org/officeDocument/2006/relationships/image" Target="../media/image30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Relationship Id="rId9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g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MIDS_calculator" TargetMode="External"/><Relationship Id="rId2" Type="http://schemas.openxmlformats.org/officeDocument/2006/relationships/hyperlink" Target="http://stormwater.pca.state.mn.us/index.php?title=Category:Design_criteria&amp;action=edit&amp;redlink=1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pitolregionwd.org/our-work/water-resource-improvement-projects/trillium-nature-sanctuary/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cisoc.confex.com/scisoc/2015am/videogateway.cgi/id/23866?recordingid=23866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Main_Page" TargetMode="External"/><Relationship Id="rId2" Type="http://schemas.openxmlformats.org/officeDocument/2006/relationships/hyperlink" Target="mailto:mike.trojan@state.mn.us" TargetMode="Externa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sites/production/files/2015-10/documents/ch1.pdf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7512" y="221827"/>
            <a:ext cx="10782300" cy="33528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Sustainable  </a:t>
            </a:r>
            <a:r>
              <a:rPr lang="en-US" sz="6000" dirty="0" err="1" smtClean="0"/>
              <a:t>Stormwater</a:t>
            </a:r>
            <a:r>
              <a:rPr lang="en-US" sz="6000" dirty="0" smtClean="0"/>
              <a:t>  Management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941" y="2302624"/>
            <a:ext cx="7457938" cy="280138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The Role of Minnesota’s </a:t>
            </a:r>
            <a:r>
              <a:rPr lang="en-US" dirty="0" err="1" smtClean="0"/>
              <a:t>Stormwater</a:t>
            </a:r>
            <a:r>
              <a:rPr lang="en-US" dirty="0" smtClean="0"/>
              <a:t> Manual and Minimal Impact Design Standards</a:t>
            </a:r>
          </a:p>
          <a:p>
            <a:endParaRPr lang="en-US" dirty="0"/>
          </a:p>
          <a:p>
            <a:r>
              <a:rPr lang="en-US" dirty="0" smtClean="0"/>
              <a:t>Mike Trojan</a:t>
            </a:r>
          </a:p>
          <a:p>
            <a:r>
              <a:rPr lang="en-US" dirty="0" smtClean="0"/>
              <a:t>Minnesota Pollution Control Agency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382" y="1213658"/>
            <a:ext cx="3917613" cy="26651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640" y="4005669"/>
            <a:ext cx="3443095" cy="258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779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Green Infrastructure is the approach used to achieve sustainable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management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4868" y="2770093"/>
            <a:ext cx="10233800" cy="3406869"/>
          </a:xfrm>
        </p:spPr>
        <p:txBody>
          <a:bodyPr/>
          <a:lstStyle/>
          <a:p>
            <a:r>
              <a:rPr lang="en-US" dirty="0" smtClean="0"/>
              <a:t>Use of </a:t>
            </a:r>
            <a:r>
              <a:rPr lang="en-US" dirty="0" err="1" smtClean="0"/>
              <a:t>stormwater</a:t>
            </a:r>
            <a:r>
              <a:rPr lang="en-US" dirty="0" smtClean="0"/>
              <a:t> infiltration practices</a:t>
            </a:r>
          </a:p>
          <a:p>
            <a:r>
              <a:rPr lang="en-US" dirty="0" smtClean="0"/>
              <a:t>Harvesting and using </a:t>
            </a:r>
            <a:r>
              <a:rPr lang="en-US" dirty="0" err="1" smtClean="0"/>
              <a:t>stormwater</a:t>
            </a:r>
            <a:r>
              <a:rPr lang="en-US" dirty="0" smtClean="0"/>
              <a:t> runoff</a:t>
            </a:r>
          </a:p>
          <a:p>
            <a:r>
              <a:rPr lang="en-US" dirty="0" smtClean="0"/>
              <a:t>Disconnecting hard surfaces</a:t>
            </a:r>
          </a:p>
          <a:p>
            <a:r>
              <a:rPr lang="en-US" dirty="0" smtClean="0"/>
              <a:t>Using vegetation</a:t>
            </a:r>
          </a:p>
          <a:p>
            <a:r>
              <a:rPr lang="en-US" dirty="0" smtClean="0"/>
              <a:t>Landscaping</a:t>
            </a:r>
          </a:p>
          <a:p>
            <a:r>
              <a:rPr lang="en-US" dirty="0" smtClean="0"/>
              <a:t>Education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848" y="4661646"/>
            <a:ext cx="3727840" cy="137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23880" y="6176962"/>
            <a:ext cx="4830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hlinkClick r:id="rId3"/>
              </a:rPr>
              <a:t>Stormwater</a:t>
            </a:r>
            <a:r>
              <a:rPr lang="en-US" sz="1200" dirty="0" smtClean="0">
                <a:hlinkClick r:id="rId3"/>
              </a:rPr>
              <a:t> Park; Mississippi Watershed Management Organization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50000" t="19124"/>
          <a:stretch/>
        </p:blipFill>
        <p:spPr>
          <a:xfrm>
            <a:off x="7978587" y="3997962"/>
            <a:ext cx="3630703" cy="16517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50147" t="20762" r="490" b="17190"/>
          <a:stretch/>
        </p:blipFill>
        <p:spPr>
          <a:xfrm>
            <a:off x="7082117" y="1765623"/>
            <a:ext cx="4823012" cy="170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5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851"/>
            <a:ext cx="10515600" cy="1025136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Green Infrastructure </a:t>
            </a:r>
            <a:r>
              <a:rPr lang="en-US" sz="4400" dirty="0" err="1" smtClean="0"/>
              <a:t>stormwater</a:t>
            </a:r>
            <a:r>
              <a:rPr lang="en-US" sz="4400" dirty="0" smtClean="0"/>
              <a:t> - </a:t>
            </a:r>
            <a:br>
              <a:rPr lang="en-US" sz="4400" dirty="0" smtClean="0"/>
            </a:br>
            <a:r>
              <a:rPr lang="en-US" sz="4400" b="1" dirty="0" smtClean="0">
                <a:solidFill>
                  <a:srgbClr val="FFC000"/>
                </a:solidFill>
              </a:rPr>
              <a:t>Best Management Practices (BMPs)</a:t>
            </a:r>
            <a:endParaRPr lang="en-US" sz="4400" b="1" dirty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53" y="1231771"/>
            <a:ext cx="2743200" cy="20543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511" y="1339873"/>
            <a:ext cx="2800799" cy="2054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5"/>
          <a:stretch/>
        </p:blipFill>
        <p:spPr>
          <a:xfrm>
            <a:off x="3241611" y="1231771"/>
            <a:ext cx="2432180" cy="3329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793" y="3389101"/>
            <a:ext cx="2561253" cy="34150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6"/>
          <a:stretch/>
        </p:blipFill>
        <p:spPr>
          <a:xfrm>
            <a:off x="329682" y="3389101"/>
            <a:ext cx="2533502" cy="34150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69" y="1338220"/>
            <a:ext cx="2739487" cy="20576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69" y="3507439"/>
            <a:ext cx="2743200" cy="23957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662" y="5381008"/>
            <a:ext cx="3707130" cy="13639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20588" y="2799461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Bioretention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663953" y="3389101"/>
            <a:ext cx="2128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Vegetated swale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9092" y="3706225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Tree trench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63953" y="2827770"/>
            <a:ext cx="2128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Infiltration basin</a:t>
            </a:r>
            <a:endParaRPr lang="en-US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8984" y="3906280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Green roof</a:t>
            </a:r>
            <a:endParaRPr 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196186" y="4980898"/>
            <a:ext cx="2714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Permeable pavement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9001" y="6444128"/>
            <a:ext cx="2270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Harvest and reuse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5538" y="2789191"/>
            <a:ext cx="1859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Disconnection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42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Minnesota’s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Manual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20000" y="1825625"/>
            <a:ext cx="4125331" cy="4351338"/>
          </a:xfrm>
        </p:spPr>
        <p:txBody>
          <a:bodyPr/>
          <a:lstStyle/>
          <a:p>
            <a:r>
              <a:rPr lang="en-US" dirty="0" smtClean="0"/>
              <a:t>Written in 2005</a:t>
            </a:r>
          </a:p>
          <a:p>
            <a:r>
              <a:rPr lang="en-US" dirty="0" smtClean="0"/>
              <a:t>Some updates in 2008</a:t>
            </a:r>
          </a:p>
          <a:p>
            <a:r>
              <a:rPr lang="en-US" dirty="0" smtClean="0"/>
              <a:t>Funding in 2011 allowed for</a:t>
            </a:r>
          </a:p>
          <a:p>
            <a:pPr lvl="1"/>
            <a:r>
              <a:rPr lang="en-US" dirty="0" smtClean="0"/>
              <a:t>Migration to an electronic format</a:t>
            </a:r>
          </a:p>
          <a:p>
            <a:pPr lvl="1"/>
            <a:r>
              <a:rPr lang="en-US" dirty="0" smtClean="0"/>
              <a:t>Continued updates</a:t>
            </a:r>
          </a:p>
          <a:p>
            <a:pPr lvl="1"/>
            <a:r>
              <a:rPr lang="en-US" dirty="0" smtClean="0"/>
              <a:t>Someone dedicated to its upkeep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0554" t="11709" r="769"/>
          <a:stretch/>
        </p:blipFill>
        <p:spPr>
          <a:xfrm>
            <a:off x="5691993" y="2339200"/>
            <a:ext cx="6154381" cy="313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881" y="246017"/>
            <a:ext cx="7316585" cy="1134369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in the Manual?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46915" y="1380386"/>
            <a:ext cx="4125331" cy="4351338"/>
          </a:xfrm>
        </p:spPr>
        <p:txBody>
          <a:bodyPr/>
          <a:lstStyle/>
          <a:p>
            <a:r>
              <a:rPr lang="en-US" dirty="0"/>
              <a:t>Guidance on BMP selection</a:t>
            </a:r>
          </a:p>
          <a:p>
            <a:r>
              <a:rPr lang="en-US" dirty="0"/>
              <a:t>Guidance on BMP implementation</a:t>
            </a:r>
          </a:p>
          <a:p>
            <a:r>
              <a:rPr lang="en-US" dirty="0"/>
              <a:t>Calculation of pollutant loading</a:t>
            </a:r>
          </a:p>
          <a:p>
            <a:r>
              <a:rPr lang="en-US" dirty="0"/>
              <a:t>Access to tools</a:t>
            </a:r>
          </a:p>
          <a:p>
            <a:r>
              <a:rPr lang="en-US" dirty="0"/>
              <a:t>Links and case </a:t>
            </a:r>
            <a:r>
              <a:rPr lang="en-US" dirty="0" smtClean="0"/>
              <a:t>studies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602" y="281762"/>
            <a:ext cx="2861001" cy="21972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56156" t="16667" r="7014"/>
          <a:stretch/>
        </p:blipFill>
        <p:spPr>
          <a:xfrm>
            <a:off x="8451956" y="4413261"/>
            <a:ext cx="3464647" cy="22048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450" y="1549469"/>
            <a:ext cx="2593303" cy="18590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246" y="4068723"/>
            <a:ext cx="3048000" cy="17129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81" y="5254155"/>
            <a:ext cx="3707130" cy="136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11306" y="179355"/>
            <a:ext cx="10515600" cy="1051299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Who uses the manual?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444321365"/>
              </p:ext>
            </p:extLst>
          </p:nvPr>
        </p:nvGraphicFramePr>
        <p:xfrm>
          <a:off x="1081741" y="1230654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583271" y="2178424"/>
            <a:ext cx="2214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What’s missing?</a:t>
            </a:r>
            <a:endParaRPr lang="en-US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51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A tour of the manual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Class exercise – </a:t>
            </a:r>
            <a:r>
              <a:rPr lang="en-US" dirty="0" smtClean="0">
                <a:solidFill>
                  <a:srgbClr val="FFFF00"/>
                </a:solidFill>
              </a:rPr>
              <a:t>use the manual to answer </a:t>
            </a:r>
            <a:r>
              <a:rPr lang="en-US" dirty="0" smtClean="0">
                <a:solidFill>
                  <a:srgbClr val="FFFF00"/>
                </a:solidFill>
              </a:rPr>
              <a:t>the following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List possible constraints to infiltrating </a:t>
            </a:r>
            <a:r>
              <a:rPr lang="en-US" dirty="0" err="1" smtClean="0"/>
              <a:t>stormwater</a:t>
            </a:r>
            <a:r>
              <a:rPr lang="en-US" dirty="0" smtClean="0"/>
              <a:t> runoff at a site</a:t>
            </a:r>
          </a:p>
          <a:p>
            <a:r>
              <a:rPr lang="en-US" dirty="0" smtClean="0"/>
              <a:t>What are some benefits of green roofs?</a:t>
            </a:r>
          </a:p>
          <a:p>
            <a:r>
              <a:rPr lang="en-US" dirty="0" smtClean="0"/>
              <a:t>Name some tree species that might be good in a high traffic, dense urban environment</a:t>
            </a:r>
          </a:p>
          <a:p>
            <a:r>
              <a:rPr lang="en-US" dirty="0" smtClean="0"/>
              <a:t>What are some pollinator friendly </a:t>
            </a:r>
            <a:r>
              <a:rPr lang="en-US" dirty="0" err="1" smtClean="0"/>
              <a:t>stormwater</a:t>
            </a:r>
            <a:r>
              <a:rPr lang="en-US" dirty="0" smtClean="0"/>
              <a:t> practices?</a:t>
            </a:r>
          </a:p>
          <a:p>
            <a:r>
              <a:rPr lang="en-US" dirty="0" smtClean="0"/>
              <a:t>Which infiltration best management practices work best in an ultra-urban environment?</a:t>
            </a:r>
          </a:p>
          <a:p>
            <a:r>
              <a:rPr lang="en-US" dirty="0" smtClean="0"/>
              <a:t>What are the 3 main types of permeable pavement?</a:t>
            </a:r>
          </a:p>
          <a:p>
            <a:r>
              <a:rPr lang="en-US" dirty="0" smtClean="0"/>
              <a:t>What kind of pollutant removal would we expect from a constructed wetland?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4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400922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FF00"/>
                </a:solidFill>
              </a:rPr>
              <a:t>What is MIDS?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956329" y="1691758"/>
            <a:ext cx="10514012" cy="4709042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Minimal Impact Design </a:t>
            </a:r>
            <a:r>
              <a:rPr lang="en-US" sz="3200" dirty="0"/>
              <a:t>Standards:  </a:t>
            </a:r>
            <a:r>
              <a:rPr lang="en-US" sz="3200" dirty="0" smtClean="0"/>
              <a:t>"performance </a:t>
            </a:r>
            <a:r>
              <a:rPr lang="en-US" sz="3200" dirty="0"/>
              <a:t>standards, design standards, or other tools to enable and </a:t>
            </a:r>
            <a:r>
              <a:rPr lang="en-US" sz="3200" b="1" dirty="0">
                <a:solidFill>
                  <a:srgbClr val="FFC000"/>
                </a:solidFill>
              </a:rPr>
              <a:t>promote the implementation of low impact development</a:t>
            </a:r>
            <a:r>
              <a:rPr lang="en-US" sz="3200" dirty="0"/>
              <a:t> and other storm water management </a:t>
            </a:r>
            <a:r>
              <a:rPr lang="en-US" sz="3200" dirty="0" smtClean="0"/>
              <a:t>techniques … "</a:t>
            </a:r>
            <a:r>
              <a:rPr lang="en-US" sz="3200" dirty="0"/>
              <a:t>low impact development" means an approach to storm water management that </a:t>
            </a:r>
            <a:r>
              <a:rPr lang="en-US" sz="3200" b="1" dirty="0">
                <a:solidFill>
                  <a:srgbClr val="FFC000"/>
                </a:solidFill>
              </a:rPr>
              <a:t>mimics a site's natural hydrology as the landscape is </a:t>
            </a:r>
            <a:r>
              <a:rPr lang="en-US" sz="3200" b="1" dirty="0" smtClean="0">
                <a:solidFill>
                  <a:srgbClr val="FFC000"/>
                </a:solidFill>
              </a:rPr>
              <a:t>developed </a:t>
            </a:r>
            <a:r>
              <a:rPr lang="en-US" sz="3200" dirty="0" smtClean="0"/>
              <a:t>… storm </a:t>
            </a:r>
            <a:r>
              <a:rPr lang="en-US" sz="3200" dirty="0"/>
              <a:t>water is managed on site and the rate and volume of predevelopment storm water reaching receiving waters is unchanged. The calculation of predevelopment hydrology is </a:t>
            </a:r>
            <a:r>
              <a:rPr lang="en-US" sz="3200" b="1" dirty="0">
                <a:solidFill>
                  <a:srgbClr val="FFC000"/>
                </a:solidFill>
              </a:rPr>
              <a:t>based on native soil and vegetation</a:t>
            </a:r>
            <a:r>
              <a:rPr lang="en-US" sz="3200" dirty="0" smtClean="0"/>
              <a:t>".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9029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23079"/>
            <a:ext cx="10515600" cy="988546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What standards were developed?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1120000" y="914400"/>
            <a:ext cx="10233800" cy="5504329"/>
          </a:xfrm>
        </p:spPr>
        <p:txBody>
          <a:bodyPr>
            <a:noAutofit/>
          </a:bodyPr>
          <a:lstStyle/>
          <a:p>
            <a:r>
              <a:rPr lang="en-US" sz="2400" dirty="0" smtClean="0"/>
              <a:t>Performance standards</a:t>
            </a:r>
          </a:p>
          <a:p>
            <a:pPr lvl="1"/>
            <a:r>
              <a:rPr lang="en-US" dirty="0"/>
              <a:t>Nonlinear redevelopment projects on site without restrictions that create one or more acres of new and/or fully reconstructed impervious surfaces shall capture and retain on site 1.1 inches of runoff from the new and/or fully reconstructed impervious </a:t>
            </a:r>
            <a:r>
              <a:rPr lang="en-US" dirty="0" smtClean="0"/>
              <a:t>surfaces</a:t>
            </a:r>
          </a:p>
          <a:p>
            <a:pPr lvl="1"/>
            <a:r>
              <a:rPr lang="en-US" dirty="0"/>
              <a:t>Linear projects on sites without restrictions that create one acre or greater of new and/or fully reconstructed impervious surfaces, shall capture and retain the larger of the following: </a:t>
            </a:r>
          </a:p>
          <a:p>
            <a:pPr lvl="2"/>
            <a:r>
              <a:rPr lang="en-US" sz="2400" dirty="0"/>
              <a:t>0.55 inches of runoff from the new and fully reconstructed impervious surfaces</a:t>
            </a:r>
          </a:p>
          <a:p>
            <a:pPr lvl="2"/>
            <a:r>
              <a:rPr lang="en-US" sz="2400" dirty="0"/>
              <a:t>1.1 inches of runoff from the net increase in impervious area</a:t>
            </a:r>
          </a:p>
          <a:p>
            <a:pPr lvl="1"/>
            <a:r>
              <a:rPr lang="en-US" dirty="0"/>
              <a:t>If the performance goal is shown to be infeasible, a 0.55 inch performance and a 75 percent annual total phosphorus removal goal is explored, followed by a maximum extent practicable volume reduction and a 60 percent annual total phosphorus removal goal, and then a final option to meet the 1.1 inches volume reduction goal at an off-site location.</a:t>
            </a:r>
          </a:p>
        </p:txBody>
      </p:sp>
    </p:spTree>
    <p:extLst>
      <p:ext uri="{BB962C8B-B14F-4D97-AF65-F5344CB8AC3E}">
        <p14:creationId xmlns:p14="http://schemas.microsoft.com/office/powerpoint/2010/main" val="77333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6531" y="4618661"/>
            <a:ext cx="7007290" cy="242593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7109926" y="3760242"/>
            <a:ext cx="4460540" cy="2503181"/>
          </a:xfrm>
          <a:custGeom>
            <a:avLst/>
            <a:gdLst>
              <a:gd name="connsiteX0" fmla="*/ 205780 w 4460540"/>
              <a:gd name="connsiteY0" fmla="*/ 1436914 h 3359020"/>
              <a:gd name="connsiteX1" fmla="*/ 205780 w 4460540"/>
              <a:gd name="connsiteY1" fmla="*/ 1436914 h 3359020"/>
              <a:gd name="connsiteX2" fmla="*/ 289756 w 4460540"/>
              <a:gd name="connsiteY2" fmla="*/ 1352938 h 3359020"/>
              <a:gd name="connsiteX3" fmla="*/ 327078 w 4460540"/>
              <a:gd name="connsiteY3" fmla="*/ 1240971 h 3359020"/>
              <a:gd name="connsiteX4" fmla="*/ 336409 w 4460540"/>
              <a:gd name="connsiteY4" fmla="*/ 1212979 h 3359020"/>
              <a:gd name="connsiteX5" fmla="*/ 364401 w 4460540"/>
              <a:gd name="connsiteY5" fmla="*/ 1156995 h 3359020"/>
              <a:gd name="connsiteX6" fmla="*/ 383062 w 4460540"/>
              <a:gd name="connsiteY6" fmla="*/ 1129004 h 3359020"/>
              <a:gd name="connsiteX7" fmla="*/ 411054 w 4460540"/>
              <a:gd name="connsiteY7" fmla="*/ 1073020 h 3359020"/>
              <a:gd name="connsiteX8" fmla="*/ 439046 w 4460540"/>
              <a:gd name="connsiteY8" fmla="*/ 1017036 h 3359020"/>
              <a:gd name="connsiteX9" fmla="*/ 467038 w 4460540"/>
              <a:gd name="connsiteY9" fmla="*/ 970383 h 3359020"/>
              <a:gd name="connsiteX10" fmla="*/ 504360 w 4460540"/>
              <a:gd name="connsiteY10" fmla="*/ 914400 h 3359020"/>
              <a:gd name="connsiteX11" fmla="*/ 541682 w 4460540"/>
              <a:gd name="connsiteY11" fmla="*/ 867746 h 3359020"/>
              <a:gd name="connsiteX12" fmla="*/ 569674 w 4460540"/>
              <a:gd name="connsiteY12" fmla="*/ 849085 h 3359020"/>
              <a:gd name="connsiteX13" fmla="*/ 616327 w 4460540"/>
              <a:gd name="connsiteY13" fmla="*/ 802432 h 3359020"/>
              <a:gd name="connsiteX14" fmla="*/ 634989 w 4460540"/>
              <a:gd name="connsiteY14" fmla="*/ 783771 h 3359020"/>
              <a:gd name="connsiteX15" fmla="*/ 662980 w 4460540"/>
              <a:gd name="connsiteY15" fmla="*/ 774440 h 3359020"/>
              <a:gd name="connsiteX16" fmla="*/ 709633 w 4460540"/>
              <a:gd name="connsiteY16" fmla="*/ 727787 h 3359020"/>
              <a:gd name="connsiteX17" fmla="*/ 756287 w 4460540"/>
              <a:gd name="connsiteY17" fmla="*/ 681134 h 3359020"/>
              <a:gd name="connsiteX18" fmla="*/ 784278 w 4460540"/>
              <a:gd name="connsiteY18" fmla="*/ 653142 h 3359020"/>
              <a:gd name="connsiteX19" fmla="*/ 812270 w 4460540"/>
              <a:gd name="connsiteY19" fmla="*/ 643812 h 3359020"/>
              <a:gd name="connsiteX20" fmla="*/ 868254 w 4460540"/>
              <a:gd name="connsiteY20" fmla="*/ 606489 h 3359020"/>
              <a:gd name="connsiteX21" fmla="*/ 896246 w 4460540"/>
              <a:gd name="connsiteY21" fmla="*/ 587828 h 3359020"/>
              <a:gd name="connsiteX22" fmla="*/ 924238 w 4460540"/>
              <a:gd name="connsiteY22" fmla="*/ 578498 h 3359020"/>
              <a:gd name="connsiteX23" fmla="*/ 970891 w 4460540"/>
              <a:gd name="connsiteY23" fmla="*/ 550506 h 3359020"/>
              <a:gd name="connsiteX24" fmla="*/ 989552 w 4460540"/>
              <a:gd name="connsiteY24" fmla="*/ 531844 h 3359020"/>
              <a:gd name="connsiteX25" fmla="*/ 1045536 w 4460540"/>
              <a:gd name="connsiteY25" fmla="*/ 513183 h 3359020"/>
              <a:gd name="connsiteX26" fmla="*/ 1073527 w 4460540"/>
              <a:gd name="connsiteY26" fmla="*/ 503853 h 3359020"/>
              <a:gd name="connsiteX27" fmla="*/ 1092189 w 4460540"/>
              <a:gd name="connsiteY27" fmla="*/ 485191 h 3359020"/>
              <a:gd name="connsiteX28" fmla="*/ 1166833 w 4460540"/>
              <a:gd name="connsiteY28" fmla="*/ 466530 h 3359020"/>
              <a:gd name="connsiteX29" fmla="*/ 1194825 w 4460540"/>
              <a:gd name="connsiteY29" fmla="*/ 419877 h 3359020"/>
              <a:gd name="connsiteX30" fmla="*/ 1232148 w 4460540"/>
              <a:gd name="connsiteY30" fmla="*/ 363893 h 3359020"/>
              <a:gd name="connsiteX31" fmla="*/ 1250809 w 4460540"/>
              <a:gd name="connsiteY31" fmla="*/ 335902 h 3359020"/>
              <a:gd name="connsiteX32" fmla="*/ 1278801 w 4460540"/>
              <a:gd name="connsiteY32" fmla="*/ 317240 h 3359020"/>
              <a:gd name="connsiteX33" fmla="*/ 1288131 w 4460540"/>
              <a:gd name="connsiteY33" fmla="*/ 289249 h 3359020"/>
              <a:gd name="connsiteX34" fmla="*/ 1372107 w 4460540"/>
              <a:gd name="connsiteY34" fmla="*/ 251926 h 3359020"/>
              <a:gd name="connsiteX35" fmla="*/ 1400099 w 4460540"/>
              <a:gd name="connsiteY35" fmla="*/ 233265 h 3359020"/>
              <a:gd name="connsiteX36" fmla="*/ 1428091 w 4460540"/>
              <a:gd name="connsiteY36" fmla="*/ 205273 h 3359020"/>
              <a:gd name="connsiteX37" fmla="*/ 1484074 w 4460540"/>
              <a:gd name="connsiteY37" fmla="*/ 186612 h 3359020"/>
              <a:gd name="connsiteX38" fmla="*/ 1530727 w 4460540"/>
              <a:gd name="connsiteY38" fmla="*/ 139959 h 3359020"/>
              <a:gd name="connsiteX39" fmla="*/ 1549389 w 4460540"/>
              <a:gd name="connsiteY39" fmla="*/ 121298 h 3359020"/>
              <a:gd name="connsiteX40" fmla="*/ 1661356 w 4460540"/>
              <a:gd name="connsiteY40" fmla="*/ 93306 h 3359020"/>
              <a:gd name="connsiteX41" fmla="*/ 1726670 w 4460540"/>
              <a:gd name="connsiteY41" fmla="*/ 74644 h 3359020"/>
              <a:gd name="connsiteX42" fmla="*/ 1773323 w 4460540"/>
              <a:gd name="connsiteY42" fmla="*/ 65314 h 3359020"/>
              <a:gd name="connsiteX43" fmla="*/ 1810646 w 4460540"/>
              <a:gd name="connsiteY43" fmla="*/ 55983 h 3359020"/>
              <a:gd name="connsiteX44" fmla="*/ 1913282 w 4460540"/>
              <a:gd name="connsiteY44" fmla="*/ 46653 h 3359020"/>
              <a:gd name="connsiteX45" fmla="*/ 1969266 w 4460540"/>
              <a:gd name="connsiteY45" fmla="*/ 27991 h 3359020"/>
              <a:gd name="connsiteX46" fmla="*/ 1997258 w 4460540"/>
              <a:gd name="connsiteY46" fmla="*/ 18661 h 3359020"/>
              <a:gd name="connsiteX47" fmla="*/ 2081233 w 4460540"/>
              <a:gd name="connsiteY47" fmla="*/ 0 h 3359020"/>
              <a:gd name="connsiteX48" fmla="*/ 2239854 w 4460540"/>
              <a:gd name="connsiteY48" fmla="*/ 9330 h 3359020"/>
              <a:gd name="connsiteX49" fmla="*/ 2351821 w 4460540"/>
              <a:gd name="connsiteY49" fmla="*/ 27991 h 3359020"/>
              <a:gd name="connsiteX50" fmla="*/ 2407805 w 4460540"/>
              <a:gd name="connsiteY50" fmla="*/ 55983 h 3359020"/>
              <a:gd name="connsiteX51" fmla="*/ 2473119 w 4460540"/>
              <a:gd name="connsiteY51" fmla="*/ 83975 h 3359020"/>
              <a:gd name="connsiteX52" fmla="*/ 2510442 w 4460540"/>
              <a:gd name="connsiteY52" fmla="*/ 130628 h 3359020"/>
              <a:gd name="connsiteX53" fmla="*/ 2547764 w 4460540"/>
              <a:gd name="connsiteY53" fmla="*/ 139959 h 3359020"/>
              <a:gd name="connsiteX54" fmla="*/ 2603748 w 4460540"/>
              <a:gd name="connsiteY54" fmla="*/ 158620 h 3359020"/>
              <a:gd name="connsiteX55" fmla="*/ 2641070 w 4460540"/>
              <a:gd name="connsiteY55" fmla="*/ 167951 h 3359020"/>
              <a:gd name="connsiteX56" fmla="*/ 2687723 w 4460540"/>
              <a:gd name="connsiteY56" fmla="*/ 186612 h 3359020"/>
              <a:gd name="connsiteX57" fmla="*/ 2771699 w 4460540"/>
              <a:gd name="connsiteY57" fmla="*/ 205273 h 3359020"/>
              <a:gd name="connsiteX58" fmla="*/ 2799691 w 4460540"/>
              <a:gd name="connsiteY58" fmla="*/ 223934 h 3359020"/>
              <a:gd name="connsiteX59" fmla="*/ 2846344 w 4460540"/>
              <a:gd name="connsiteY59" fmla="*/ 233265 h 3359020"/>
              <a:gd name="connsiteX60" fmla="*/ 2883666 w 4460540"/>
              <a:gd name="connsiteY60" fmla="*/ 242595 h 3359020"/>
              <a:gd name="connsiteX61" fmla="*/ 2948980 w 4460540"/>
              <a:gd name="connsiteY61" fmla="*/ 270587 h 3359020"/>
              <a:gd name="connsiteX62" fmla="*/ 2986303 w 4460540"/>
              <a:gd name="connsiteY62" fmla="*/ 279918 h 3359020"/>
              <a:gd name="connsiteX63" fmla="*/ 3032956 w 4460540"/>
              <a:gd name="connsiteY63" fmla="*/ 289249 h 3359020"/>
              <a:gd name="connsiteX64" fmla="*/ 3163584 w 4460540"/>
              <a:gd name="connsiteY64" fmla="*/ 307910 h 3359020"/>
              <a:gd name="connsiteX65" fmla="*/ 3191576 w 4460540"/>
              <a:gd name="connsiteY65" fmla="*/ 317240 h 3359020"/>
              <a:gd name="connsiteX66" fmla="*/ 3322205 w 4460540"/>
              <a:gd name="connsiteY66" fmla="*/ 373224 h 3359020"/>
              <a:gd name="connsiteX67" fmla="*/ 3518148 w 4460540"/>
              <a:gd name="connsiteY67" fmla="*/ 447869 h 3359020"/>
              <a:gd name="connsiteX68" fmla="*/ 3639446 w 4460540"/>
              <a:gd name="connsiteY68" fmla="*/ 503853 h 3359020"/>
              <a:gd name="connsiteX69" fmla="*/ 3714091 w 4460540"/>
              <a:gd name="connsiteY69" fmla="*/ 569167 h 3359020"/>
              <a:gd name="connsiteX70" fmla="*/ 3732752 w 4460540"/>
              <a:gd name="connsiteY70" fmla="*/ 597159 h 3359020"/>
              <a:gd name="connsiteX71" fmla="*/ 3788736 w 4460540"/>
              <a:gd name="connsiteY71" fmla="*/ 643812 h 3359020"/>
              <a:gd name="connsiteX72" fmla="*/ 3835389 w 4460540"/>
              <a:gd name="connsiteY72" fmla="*/ 690465 h 3359020"/>
              <a:gd name="connsiteX73" fmla="*/ 3872711 w 4460540"/>
              <a:gd name="connsiteY73" fmla="*/ 765110 h 3359020"/>
              <a:gd name="connsiteX74" fmla="*/ 3928695 w 4460540"/>
              <a:gd name="connsiteY74" fmla="*/ 895738 h 3359020"/>
              <a:gd name="connsiteX75" fmla="*/ 3966017 w 4460540"/>
              <a:gd name="connsiteY75" fmla="*/ 951722 h 3359020"/>
              <a:gd name="connsiteX76" fmla="*/ 4022001 w 4460540"/>
              <a:gd name="connsiteY76" fmla="*/ 1035698 h 3359020"/>
              <a:gd name="connsiteX77" fmla="*/ 4059323 w 4460540"/>
              <a:gd name="connsiteY77" fmla="*/ 1091681 h 3359020"/>
              <a:gd name="connsiteX78" fmla="*/ 4087315 w 4460540"/>
              <a:gd name="connsiteY78" fmla="*/ 1166326 h 3359020"/>
              <a:gd name="connsiteX79" fmla="*/ 4105976 w 4460540"/>
              <a:gd name="connsiteY79" fmla="*/ 1222310 h 3359020"/>
              <a:gd name="connsiteX80" fmla="*/ 4143299 w 4460540"/>
              <a:gd name="connsiteY80" fmla="*/ 1296955 h 3359020"/>
              <a:gd name="connsiteX81" fmla="*/ 4171291 w 4460540"/>
              <a:gd name="connsiteY81" fmla="*/ 1362269 h 3359020"/>
              <a:gd name="connsiteX82" fmla="*/ 4180621 w 4460540"/>
              <a:gd name="connsiteY82" fmla="*/ 1390261 h 3359020"/>
              <a:gd name="connsiteX83" fmla="*/ 4199282 w 4460540"/>
              <a:gd name="connsiteY83" fmla="*/ 1427583 h 3359020"/>
              <a:gd name="connsiteX84" fmla="*/ 4208613 w 4460540"/>
              <a:gd name="connsiteY84" fmla="*/ 1464906 h 3359020"/>
              <a:gd name="connsiteX85" fmla="*/ 4227274 w 4460540"/>
              <a:gd name="connsiteY85" fmla="*/ 1502228 h 3359020"/>
              <a:gd name="connsiteX86" fmla="*/ 4236605 w 4460540"/>
              <a:gd name="connsiteY86" fmla="*/ 1530220 h 3359020"/>
              <a:gd name="connsiteX87" fmla="*/ 4283258 w 4460540"/>
              <a:gd name="connsiteY87" fmla="*/ 1642187 h 3359020"/>
              <a:gd name="connsiteX88" fmla="*/ 4301919 w 4460540"/>
              <a:gd name="connsiteY88" fmla="*/ 1670179 h 3359020"/>
              <a:gd name="connsiteX89" fmla="*/ 4329911 w 4460540"/>
              <a:gd name="connsiteY89" fmla="*/ 1726163 h 3359020"/>
              <a:gd name="connsiteX90" fmla="*/ 4367233 w 4460540"/>
              <a:gd name="connsiteY90" fmla="*/ 1782146 h 3359020"/>
              <a:gd name="connsiteX91" fmla="*/ 4395225 w 4460540"/>
              <a:gd name="connsiteY91" fmla="*/ 1875453 h 3359020"/>
              <a:gd name="connsiteX92" fmla="*/ 4413887 w 4460540"/>
              <a:gd name="connsiteY92" fmla="*/ 1894114 h 3359020"/>
              <a:gd name="connsiteX93" fmla="*/ 4451209 w 4460540"/>
              <a:gd name="connsiteY93" fmla="*/ 1987420 h 3359020"/>
              <a:gd name="connsiteX94" fmla="*/ 4460540 w 4460540"/>
              <a:gd name="connsiteY94" fmla="*/ 2015412 h 3359020"/>
              <a:gd name="connsiteX95" fmla="*/ 4451209 w 4460540"/>
              <a:gd name="connsiteY95" fmla="*/ 2090057 h 3359020"/>
              <a:gd name="connsiteX96" fmla="*/ 4423217 w 4460540"/>
              <a:gd name="connsiteY96" fmla="*/ 2099387 h 3359020"/>
              <a:gd name="connsiteX97" fmla="*/ 4413887 w 4460540"/>
              <a:gd name="connsiteY97" fmla="*/ 2136710 h 3359020"/>
              <a:gd name="connsiteX98" fmla="*/ 4376564 w 4460540"/>
              <a:gd name="connsiteY98" fmla="*/ 2444620 h 3359020"/>
              <a:gd name="connsiteX99" fmla="*/ 4348572 w 4460540"/>
              <a:gd name="connsiteY99" fmla="*/ 2481942 h 3359020"/>
              <a:gd name="connsiteX100" fmla="*/ 4329911 w 4460540"/>
              <a:gd name="connsiteY100" fmla="*/ 2509934 h 3359020"/>
              <a:gd name="connsiteX101" fmla="*/ 4283258 w 4460540"/>
              <a:gd name="connsiteY101" fmla="*/ 2575249 h 3359020"/>
              <a:gd name="connsiteX102" fmla="*/ 4273927 w 4460540"/>
              <a:gd name="connsiteY102" fmla="*/ 2603240 h 3359020"/>
              <a:gd name="connsiteX103" fmla="*/ 4208613 w 4460540"/>
              <a:gd name="connsiteY103" fmla="*/ 2696546 h 3359020"/>
              <a:gd name="connsiteX104" fmla="*/ 4180621 w 4460540"/>
              <a:gd name="connsiteY104" fmla="*/ 2761861 h 3359020"/>
              <a:gd name="connsiteX105" fmla="*/ 4161960 w 4460540"/>
              <a:gd name="connsiteY105" fmla="*/ 2817844 h 3359020"/>
              <a:gd name="connsiteX106" fmla="*/ 4124638 w 4460540"/>
              <a:gd name="connsiteY106" fmla="*/ 2864498 h 3359020"/>
              <a:gd name="connsiteX107" fmla="*/ 4115307 w 4460540"/>
              <a:gd name="connsiteY107" fmla="*/ 2901820 h 3359020"/>
              <a:gd name="connsiteX108" fmla="*/ 4096646 w 4460540"/>
              <a:gd name="connsiteY108" fmla="*/ 2929812 h 3359020"/>
              <a:gd name="connsiteX109" fmla="*/ 4087315 w 4460540"/>
              <a:gd name="connsiteY109" fmla="*/ 2967134 h 3359020"/>
              <a:gd name="connsiteX110" fmla="*/ 4049993 w 4460540"/>
              <a:gd name="connsiteY110" fmla="*/ 2985795 h 3359020"/>
              <a:gd name="connsiteX111" fmla="*/ 3984678 w 4460540"/>
              <a:gd name="connsiteY111" fmla="*/ 3023118 h 3359020"/>
              <a:gd name="connsiteX112" fmla="*/ 3928695 w 4460540"/>
              <a:gd name="connsiteY112" fmla="*/ 3041779 h 3359020"/>
              <a:gd name="connsiteX113" fmla="*/ 3882042 w 4460540"/>
              <a:gd name="connsiteY113" fmla="*/ 3060440 h 3359020"/>
              <a:gd name="connsiteX114" fmla="*/ 3714091 w 4460540"/>
              <a:gd name="connsiteY114" fmla="*/ 3069771 h 3359020"/>
              <a:gd name="connsiteX115" fmla="*/ 3676768 w 4460540"/>
              <a:gd name="connsiteY115" fmla="*/ 3079102 h 3359020"/>
              <a:gd name="connsiteX116" fmla="*/ 3648776 w 4460540"/>
              <a:gd name="connsiteY116" fmla="*/ 3088432 h 3359020"/>
              <a:gd name="connsiteX117" fmla="*/ 3602123 w 4460540"/>
              <a:gd name="connsiteY117" fmla="*/ 3097763 h 3359020"/>
              <a:gd name="connsiteX118" fmla="*/ 3518148 w 4460540"/>
              <a:gd name="connsiteY118" fmla="*/ 3116424 h 3359020"/>
              <a:gd name="connsiteX119" fmla="*/ 3294213 w 4460540"/>
              <a:gd name="connsiteY119" fmla="*/ 3135085 h 3359020"/>
              <a:gd name="connsiteX120" fmla="*/ 3163584 w 4460540"/>
              <a:gd name="connsiteY120" fmla="*/ 3153746 h 3359020"/>
              <a:gd name="connsiteX121" fmla="*/ 3098270 w 4460540"/>
              <a:gd name="connsiteY121" fmla="*/ 3163077 h 3359020"/>
              <a:gd name="connsiteX122" fmla="*/ 2948980 w 4460540"/>
              <a:gd name="connsiteY122" fmla="*/ 3172408 h 3359020"/>
              <a:gd name="connsiteX123" fmla="*/ 2818352 w 4460540"/>
              <a:gd name="connsiteY123" fmla="*/ 3191069 h 3359020"/>
              <a:gd name="connsiteX124" fmla="*/ 2743707 w 4460540"/>
              <a:gd name="connsiteY124" fmla="*/ 3200400 h 3359020"/>
              <a:gd name="connsiteX125" fmla="*/ 2706384 w 4460540"/>
              <a:gd name="connsiteY125" fmla="*/ 3209730 h 3359020"/>
              <a:gd name="connsiteX126" fmla="*/ 2650401 w 4460540"/>
              <a:gd name="connsiteY126" fmla="*/ 3219061 h 3359020"/>
              <a:gd name="connsiteX127" fmla="*/ 2613078 w 4460540"/>
              <a:gd name="connsiteY127" fmla="*/ 3228391 h 3359020"/>
              <a:gd name="connsiteX128" fmla="*/ 2538433 w 4460540"/>
              <a:gd name="connsiteY128" fmla="*/ 3237722 h 3359020"/>
              <a:gd name="connsiteX129" fmla="*/ 2435797 w 4460540"/>
              <a:gd name="connsiteY129" fmla="*/ 3265714 h 3359020"/>
              <a:gd name="connsiteX130" fmla="*/ 2398474 w 4460540"/>
              <a:gd name="connsiteY130" fmla="*/ 3284375 h 3359020"/>
              <a:gd name="connsiteX131" fmla="*/ 2370482 w 4460540"/>
              <a:gd name="connsiteY131" fmla="*/ 3293706 h 3359020"/>
              <a:gd name="connsiteX132" fmla="*/ 2342491 w 4460540"/>
              <a:gd name="connsiteY132" fmla="*/ 3312367 h 3359020"/>
              <a:gd name="connsiteX133" fmla="*/ 2202531 w 4460540"/>
              <a:gd name="connsiteY133" fmla="*/ 3331028 h 3359020"/>
              <a:gd name="connsiteX134" fmla="*/ 2081233 w 4460540"/>
              <a:gd name="connsiteY134" fmla="*/ 3349689 h 3359020"/>
              <a:gd name="connsiteX135" fmla="*/ 1866629 w 4460540"/>
              <a:gd name="connsiteY135" fmla="*/ 3359020 h 3359020"/>
              <a:gd name="connsiteX136" fmla="*/ 1418760 w 4460540"/>
              <a:gd name="connsiteY136" fmla="*/ 3349689 h 3359020"/>
              <a:gd name="connsiteX137" fmla="*/ 1325454 w 4460540"/>
              <a:gd name="connsiteY137" fmla="*/ 3331028 h 3359020"/>
              <a:gd name="connsiteX138" fmla="*/ 1036205 w 4460540"/>
              <a:gd name="connsiteY138" fmla="*/ 3312367 h 3359020"/>
              <a:gd name="connsiteX139" fmla="*/ 821601 w 4460540"/>
              <a:gd name="connsiteY139" fmla="*/ 3284375 h 3359020"/>
              <a:gd name="connsiteX140" fmla="*/ 718964 w 4460540"/>
              <a:gd name="connsiteY140" fmla="*/ 3256383 h 3359020"/>
              <a:gd name="connsiteX141" fmla="*/ 681642 w 4460540"/>
              <a:gd name="connsiteY141" fmla="*/ 3237722 h 3359020"/>
              <a:gd name="connsiteX142" fmla="*/ 532352 w 4460540"/>
              <a:gd name="connsiteY142" fmla="*/ 3200400 h 3359020"/>
              <a:gd name="connsiteX143" fmla="*/ 476368 w 4460540"/>
              <a:gd name="connsiteY143" fmla="*/ 3191069 h 3359020"/>
              <a:gd name="connsiteX144" fmla="*/ 429715 w 4460540"/>
              <a:gd name="connsiteY144" fmla="*/ 3181738 h 3359020"/>
              <a:gd name="connsiteX145" fmla="*/ 336409 w 4460540"/>
              <a:gd name="connsiteY145" fmla="*/ 3172408 h 3359020"/>
              <a:gd name="connsiteX146" fmla="*/ 299087 w 4460540"/>
              <a:gd name="connsiteY146" fmla="*/ 3163077 h 3359020"/>
              <a:gd name="connsiteX147" fmla="*/ 243103 w 4460540"/>
              <a:gd name="connsiteY147" fmla="*/ 3125755 h 3359020"/>
              <a:gd name="connsiteX148" fmla="*/ 215111 w 4460540"/>
              <a:gd name="connsiteY148" fmla="*/ 3107093 h 3359020"/>
              <a:gd name="connsiteX149" fmla="*/ 168458 w 4460540"/>
              <a:gd name="connsiteY149" fmla="*/ 3041779 h 3359020"/>
              <a:gd name="connsiteX150" fmla="*/ 159127 w 4460540"/>
              <a:gd name="connsiteY150" fmla="*/ 3013787 h 3359020"/>
              <a:gd name="connsiteX151" fmla="*/ 131136 w 4460540"/>
              <a:gd name="connsiteY151" fmla="*/ 2967134 h 3359020"/>
              <a:gd name="connsiteX152" fmla="*/ 112474 w 4460540"/>
              <a:gd name="connsiteY152" fmla="*/ 2929812 h 3359020"/>
              <a:gd name="connsiteX153" fmla="*/ 103144 w 4460540"/>
              <a:gd name="connsiteY153" fmla="*/ 2883159 h 3359020"/>
              <a:gd name="connsiteX154" fmla="*/ 93813 w 4460540"/>
              <a:gd name="connsiteY154" fmla="*/ 2855167 h 3359020"/>
              <a:gd name="connsiteX155" fmla="*/ 75152 w 4460540"/>
              <a:gd name="connsiteY155" fmla="*/ 2752530 h 3359020"/>
              <a:gd name="connsiteX156" fmla="*/ 65821 w 4460540"/>
              <a:gd name="connsiteY156" fmla="*/ 2724538 h 3359020"/>
              <a:gd name="connsiteX157" fmla="*/ 47160 w 4460540"/>
              <a:gd name="connsiteY157" fmla="*/ 2640563 h 3359020"/>
              <a:gd name="connsiteX158" fmla="*/ 28499 w 4460540"/>
              <a:gd name="connsiteY158" fmla="*/ 2584579 h 3359020"/>
              <a:gd name="connsiteX159" fmla="*/ 9838 w 4460540"/>
              <a:gd name="connsiteY159" fmla="*/ 2509934 h 3359020"/>
              <a:gd name="connsiteX160" fmla="*/ 9838 w 4460540"/>
              <a:gd name="connsiteY160" fmla="*/ 2164702 h 3359020"/>
              <a:gd name="connsiteX161" fmla="*/ 19168 w 4460540"/>
              <a:gd name="connsiteY161" fmla="*/ 2136710 h 3359020"/>
              <a:gd name="connsiteX162" fmla="*/ 56491 w 4460540"/>
              <a:gd name="connsiteY162" fmla="*/ 2006081 h 3359020"/>
              <a:gd name="connsiteX163" fmla="*/ 75152 w 4460540"/>
              <a:gd name="connsiteY163" fmla="*/ 1978089 h 3359020"/>
              <a:gd name="connsiteX164" fmla="*/ 112474 w 4460540"/>
              <a:gd name="connsiteY164" fmla="*/ 1903444 h 3359020"/>
              <a:gd name="connsiteX165" fmla="*/ 140466 w 4460540"/>
              <a:gd name="connsiteY165" fmla="*/ 1819469 h 3359020"/>
              <a:gd name="connsiteX166" fmla="*/ 149797 w 4460540"/>
              <a:gd name="connsiteY166" fmla="*/ 1791477 h 3359020"/>
              <a:gd name="connsiteX167" fmla="*/ 187119 w 4460540"/>
              <a:gd name="connsiteY167" fmla="*/ 1735493 h 3359020"/>
              <a:gd name="connsiteX168" fmla="*/ 205780 w 4460540"/>
              <a:gd name="connsiteY168" fmla="*/ 1707502 h 3359020"/>
              <a:gd name="connsiteX169" fmla="*/ 224442 w 4460540"/>
              <a:gd name="connsiteY169" fmla="*/ 1642187 h 3359020"/>
              <a:gd name="connsiteX170" fmla="*/ 215111 w 4460540"/>
              <a:gd name="connsiteY170" fmla="*/ 1511559 h 3359020"/>
              <a:gd name="connsiteX171" fmla="*/ 205780 w 4460540"/>
              <a:gd name="connsiteY171" fmla="*/ 1436914 h 335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60540" h="3359020">
                <a:moveTo>
                  <a:pt x="205780" y="1436914"/>
                </a:moveTo>
                <a:lnTo>
                  <a:pt x="205780" y="1436914"/>
                </a:lnTo>
                <a:cubicBezTo>
                  <a:pt x="233772" y="1408922"/>
                  <a:pt x="277238" y="1390493"/>
                  <a:pt x="289756" y="1352938"/>
                </a:cubicBezTo>
                <a:lnTo>
                  <a:pt x="327078" y="1240971"/>
                </a:lnTo>
                <a:cubicBezTo>
                  <a:pt x="330188" y="1231640"/>
                  <a:pt x="330953" y="1221163"/>
                  <a:pt x="336409" y="1212979"/>
                </a:cubicBezTo>
                <a:cubicBezTo>
                  <a:pt x="389892" y="1132754"/>
                  <a:pt x="325768" y="1234260"/>
                  <a:pt x="364401" y="1156995"/>
                </a:cubicBezTo>
                <a:cubicBezTo>
                  <a:pt x="369416" y="1146965"/>
                  <a:pt x="378047" y="1139034"/>
                  <a:pt x="383062" y="1129004"/>
                </a:cubicBezTo>
                <a:cubicBezTo>
                  <a:pt x="421695" y="1051739"/>
                  <a:pt x="357571" y="1153245"/>
                  <a:pt x="411054" y="1073020"/>
                </a:cubicBezTo>
                <a:cubicBezTo>
                  <a:pt x="434505" y="1002662"/>
                  <a:pt x="402871" y="1089387"/>
                  <a:pt x="439046" y="1017036"/>
                </a:cubicBezTo>
                <a:cubicBezTo>
                  <a:pt x="463271" y="968585"/>
                  <a:pt x="430586" y="1006833"/>
                  <a:pt x="467038" y="970383"/>
                </a:cubicBezTo>
                <a:cubicBezTo>
                  <a:pt x="483435" y="921190"/>
                  <a:pt x="465530" y="960995"/>
                  <a:pt x="504360" y="914400"/>
                </a:cubicBezTo>
                <a:cubicBezTo>
                  <a:pt x="528607" y="885303"/>
                  <a:pt x="514537" y="889462"/>
                  <a:pt x="541682" y="867746"/>
                </a:cubicBezTo>
                <a:cubicBezTo>
                  <a:pt x="550439" y="860741"/>
                  <a:pt x="561235" y="856469"/>
                  <a:pt x="569674" y="849085"/>
                </a:cubicBezTo>
                <a:cubicBezTo>
                  <a:pt x="586225" y="834603"/>
                  <a:pt x="600776" y="817983"/>
                  <a:pt x="616327" y="802432"/>
                </a:cubicBezTo>
                <a:cubicBezTo>
                  <a:pt x="622548" y="796212"/>
                  <a:pt x="626643" y="786553"/>
                  <a:pt x="634989" y="783771"/>
                </a:cubicBezTo>
                <a:lnTo>
                  <a:pt x="662980" y="774440"/>
                </a:lnTo>
                <a:cubicBezTo>
                  <a:pt x="700303" y="718459"/>
                  <a:pt x="659871" y="771329"/>
                  <a:pt x="709633" y="727787"/>
                </a:cubicBezTo>
                <a:cubicBezTo>
                  <a:pt x="726184" y="713305"/>
                  <a:pt x="740736" y="696685"/>
                  <a:pt x="756287" y="681134"/>
                </a:cubicBezTo>
                <a:cubicBezTo>
                  <a:pt x="765618" y="671803"/>
                  <a:pt x="771760" y="657314"/>
                  <a:pt x="784278" y="653142"/>
                </a:cubicBezTo>
                <a:lnTo>
                  <a:pt x="812270" y="643812"/>
                </a:lnTo>
                <a:lnTo>
                  <a:pt x="868254" y="606489"/>
                </a:lnTo>
                <a:cubicBezTo>
                  <a:pt x="877585" y="600269"/>
                  <a:pt x="885607" y="591374"/>
                  <a:pt x="896246" y="587828"/>
                </a:cubicBezTo>
                <a:lnTo>
                  <a:pt x="924238" y="578498"/>
                </a:lnTo>
                <a:cubicBezTo>
                  <a:pt x="971521" y="531212"/>
                  <a:pt x="910329" y="586844"/>
                  <a:pt x="970891" y="550506"/>
                </a:cubicBezTo>
                <a:cubicBezTo>
                  <a:pt x="978434" y="545980"/>
                  <a:pt x="981684" y="535778"/>
                  <a:pt x="989552" y="531844"/>
                </a:cubicBezTo>
                <a:cubicBezTo>
                  <a:pt x="1007146" y="523047"/>
                  <a:pt x="1026875" y="519403"/>
                  <a:pt x="1045536" y="513183"/>
                </a:cubicBezTo>
                <a:lnTo>
                  <a:pt x="1073527" y="503853"/>
                </a:lnTo>
                <a:cubicBezTo>
                  <a:pt x="1079748" y="497632"/>
                  <a:pt x="1084021" y="488458"/>
                  <a:pt x="1092189" y="485191"/>
                </a:cubicBezTo>
                <a:cubicBezTo>
                  <a:pt x="1116002" y="475666"/>
                  <a:pt x="1166833" y="466530"/>
                  <a:pt x="1166833" y="466530"/>
                </a:cubicBezTo>
                <a:cubicBezTo>
                  <a:pt x="1208701" y="424664"/>
                  <a:pt x="1164544" y="474383"/>
                  <a:pt x="1194825" y="419877"/>
                </a:cubicBezTo>
                <a:cubicBezTo>
                  <a:pt x="1205717" y="400271"/>
                  <a:pt x="1219707" y="382554"/>
                  <a:pt x="1232148" y="363893"/>
                </a:cubicBezTo>
                <a:cubicBezTo>
                  <a:pt x="1238368" y="354563"/>
                  <a:pt x="1241479" y="342122"/>
                  <a:pt x="1250809" y="335902"/>
                </a:cubicBezTo>
                <a:lnTo>
                  <a:pt x="1278801" y="317240"/>
                </a:lnTo>
                <a:cubicBezTo>
                  <a:pt x="1281911" y="307910"/>
                  <a:pt x="1281987" y="296929"/>
                  <a:pt x="1288131" y="289249"/>
                </a:cubicBezTo>
                <a:cubicBezTo>
                  <a:pt x="1309836" y="262117"/>
                  <a:pt x="1345221" y="269849"/>
                  <a:pt x="1372107" y="251926"/>
                </a:cubicBezTo>
                <a:cubicBezTo>
                  <a:pt x="1381438" y="245706"/>
                  <a:pt x="1391484" y="240444"/>
                  <a:pt x="1400099" y="233265"/>
                </a:cubicBezTo>
                <a:cubicBezTo>
                  <a:pt x="1410236" y="224817"/>
                  <a:pt x="1416556" y="211681"/>
                  <a:pt x="1428091" y="205273"/>
                </a:cubicBezTo>
                <a:cubicBezTo>
                  <a:pt x="1445286" y="195720"/>
                  <a:pt x="1484074" y="186612"/>
                  <a:pt x="1484074" y="186612"/>
                </a:cubicBezTo>
                <a:lnTo>
                  <a:pt x="1530727" y="139959"/>
                </a:lnTo>
                <a:cubicBezTo>
                  <a:pt x="1536948" y="133739"/>
                  <a:pt x="1541043" y="124080"/>
                  <a:pt x="1549389" y="121298"/>
                </a:cubicBezTo>
                <a:cubicBezTo>
                  <a:pt x="1623320" y="96653"/>
                  <a:pt x="1585969" y="105870"/>
                  <a:pt x="1661356" y="93306"/>
                </a:cubicBezTo>
                <a:cubicBezTo>
                  <a:pt x="1692524" y="82916"/>
                  <a:pt x="1691527" y="82454"/>
                  <a:pt x="1726670" y="74644"/>
                </a:cubicBezTo>
                <a:cubicBezTo>
                  <a:pt x="1742151" y="71204"/>
                  <a:pt x="1757842" y="68754"/>
                  <a:pt x="1773323" y="65314"/>
                </a:cubicBezTo>
                <a:cubicBezTo>
                  <a:pt x="1785842" y="62532"/>
                  <a:pt x="1797935" y="57678"/>
                  <a:pt x="1810646" y="55983"/>
                </a:cubicBezTo>
                <a:cubicBezTo>
                  <a:pt x="1844698" y="51443"/>
                  <a:pt x="1879070" y="49763"/>
                  <a:pt x="1913282" y="46653"/>
                </a:cubicBezTo>
                <a:lnTo>
                  <a:pt x="1969266" y="27991"/>
                </a:lnTo>
                <a:cubicBezTo>
                  <a:pt x="1978597" y="24881"/>
                  <a:pt x="1987716" y="21047"/>
                  <a:pt x="1997258" y="18661"/>
                </a:cubicBezTo>
                <a:cubicBezTo>
                  <a:pt x="2049965" y="5483"/>
                  <a:pt x="2022005" y="11845"/>
                  <a:pt x="2081233" y="0"/>
                </a:cubicBezTo>
                <a:cubicBezTo>
                  <a:pt x="2134107" y="3110"/>
                  <a:pt x="2187170" y="3880"/>
                  <a:pt x="2239854" y="9330"/>
                </a:cubicBezTo>
                <a:cubicBezTo>
                  <a:pt x="2277490" y="13223"/>
                  <a:pt x="2351821" y="27991"/>
                  <a:pt x="2351821" y="27991"/>
                </a:cubicBezTo>
                <a:cubicBezTo>
                  <a:pt x="2403143" y="45099"/>
                  <a:pt x="2357159" y="27043"/>
                  <a:pt x="2407805" y="55983"/>
                </a:cubicBezTo>
                <a:cubicBezTo>
                  <a:pt x="2440088" y="74430"/>
                  <a:pt x="2441715" y="73507"/>
                  <a:pt x="2473119" y="83975"/>
                </a:cubicBezTo>
                <a:cubicBezTo>
                  <a:pt x="2479713" y="93867"/>
                  <a:pt x="2497144" y="123979"/>
                  <a:pt x="2510442" y="130628"/>
                </a:cubicBezTo>
                <a:cubicBezTo>
                  <a:pt x="2521912" y="136363"/>
                  <a:pt x="2535481" y="136274"/>
                  <a:pt x="2547764" y="139959"/>
                </a:cubicBezTo>
                <a:cubicBezTo>
                  <a:pt x="2566605" y="145611"/>
                  <a:pt x="2584907" y="152968"/>
                  <a:pt x="2603748" y="158620"/>
                </a:cubicBezTo>
                <a:cubicBezTo>
                  <a:pt x="2616031" y="162305"/>
                  <a:pt x="2628904" y="163896"/>
                  <a:pt x="2641070" y="167951"/>
                </a:cubicBezTo>
                <a:cubicBezTo>
                  <a:pt x="2656959" y="173248"/>
                  <a:pt x="2671834" y="181316"/>
                  <a:pt x="2687723" y="186612"/>
                </a:cubicBezTo>
                <a:cubicBezTo>
                  <a:pt x="2707480" y="193198"/>
                  <a:pt x="2753221" y="201577"/>
                  <a:pt x="2771699" y="205273"/>
                </a:cubicBezTo>
                <a:cubicBezTo>
                  <a:pt x="2781030" y="211493"/>
                  <a:pt x="2789191" y="219996"/>
                  <a:pt x="2799691" y="223934"/>
                </a:cubicBezTo>
                <a:cubicBezTo>
                  <a:pt x="2814540" y="229502"/>
                  <a:pt x="2830863" y="229825"/>
                  <a:pt x="2846344" y="233265"/>
                </a:cubicBezTo>
                <a:cubicBezTo>
                  <a:pt x="2858862" y="236047"/>
                  <a:pt x="2871336" y="239072"/>
                  <a:pt x="2883666" y="242595"/>
                </a:cubicBezTo>
                <a:cubicBezTo>
                  <a:pt x="2948535" y="261129"/>
                  <a:pt x="2869370" y="240733"/>
                  <a:pt x="2948980" y="270587"/>
                </a:cubicBezTo>
                <a:cubicBezTo>
                  <a:pt x="2960987" y="275090"/>
                  <a:pt x="2973784" y="277136"/>
                  <a:pt x="2986303" y="279918"/>
                </a:cubicBezTo>
                <a:cubicBezTo>
                  <a:pt x="3001784" y="283358"/>
                  <a:pt x="3017281" y="286838"/>
                  <a:pt x="3032956" y="289249"/>
                </a:cubicBezTo>
                <a:cubicBezTo>
                  <a:pt x="3078883" y="296315"/>
                  <a:pt x="3118697" y="297935"/>
                  <a:pt x="3163584" y="307910"/>
                </a:cubicBezTo>
                <a:cubicBezTo>
                  <a:pt x="3173185" y="310044"/>
                  <a:pt x="3182481" y="313495"/>
                  <a:pt x="3191576" y="317240"/>
                </a:cubicBezTo>
                <a:cubicBezTo>
                  <a:pt x="3235381" y="335277"/>
                  <a:pt x="3278089" y="355961"/>
                  <a:pt x="3322205" y="373224"/>
                </a:cubicBezTo>
                <a:cubicBezTo>
                  <a:pt x="3431898" y="416148"/>
                  <a:pt x="3396264" y="386927"/>
                  <a:pt x="3518148" y="447869"/>
                </a:cubicBezTo>
                <a:cubicBezTo>
                  <a:pt x="3642949" y="510269"/>
                  <a:pt x="3544181" y="484799"/>
                  <a:pt x="3639446" y="503853"/>
                </a:cubicBezTo>
                <a:cubicBezTo>
                  <a:pt x="3662372" y="521047"/>
                  <a:pt x="3697985" y="545007"/>
                  <a:pt x="3714091" y="569167"/>
                </a:cubicBezTo>
                <a:cubicBezTo>
                  <a:pt x="3720311" y="578498"/>
                  <a:pt x="3724823" y="589230"/>
                  <a:pt x="3732752" y="597159"/>
                </a:cubicBezTo>
                <a:cubicBezTo>
                  <a:pt x="3806148" y="670555"/>
                  <a:pt x="3712307" y="552096"/>
                  <a:pt x="3788736" y="643812"/>
                </a:cubicBezTo>
                <a:cubicBezTo>
                  <a:pt x="3827613" y="690465"/>
                  <a:pt x="3784070" y="656253"/>
                  <a:pt x="3835389" y="690465"/>
                </a:cubicBezTo>
                <a:cubicBezTo>
                  <a:pt x="3847830" y="715347"/>
                  <a:pt x="3861200" y="739785"/>
                  <a:pt x="3872711" y="765110"/>
                </a:cubicBezTo>
                <a:cubicBezTo>
                  <a:pt x="3892314" y="808237"/>
                  <a:pt x="3907509" y="853366"/>
                  <a:pt x="3928695" y="895738"/>
                </a:cubicBezTo>
                <a:cubicBezTo>
                  <a:pt x="3938725" y="915798"/>
                  <a:pt x="3953976" y="932800"/>
                  <a:pt x="3966017" y="951722"/>
                </a:cubicBezTo>
                <a:cubicBezTo>
                  <a:pt x="4056217" y="1093466"/>
                  <a:pt x="3936645" y="913761"/>
                  <a:pt x="4022001" y="1035698"/>
                </a:cubicBezTo>
                <a:cubicBezTo>
                  <a:pt x="4034862" y="1054072"/>
                  <a:pt x="4059323" y="1091681"/>
                  <a:pt x="4059323" y="1091681"/>
                </a:cubicBezTo>
                <a:cubicBezTo>
                  <a:pt x="4079526" y="1172491"/>
                  <a:pt x="4054786" y="1085002"/>
                  <a:pt x="4087315" y="1166326"/>
                </a:cubicBezTo>
                <a:cubicBezTo>
                  <a:pt x="4094620" y="1184590"/>
                  <a:pt x="4098227" y="1204230"/>
                  <a:pt x="4105976" y="1222310"/>
                </a:cubicBezTo>
                <a:cubicBezTo>
                  <a:pt x="4116934" y="1247879"/>
                  <a:pt x="4134502" y="1270564"/>
                  <a:pt x="4143299" y="1296955"/>
                </a:cubicBezTo>
                <a:cubicBezTo>
                  <a:pt x="4165181" y="1362602"/>
                  <a:pt x="4136700" y="1281556"/>
                  <a:pt x="4171291" y="1362269"/>
                </a:cubicBezTo>
                <a:cubicBezTo>
                  <a:pt x="4175165" y="1371309"/>
                  <a:pt x="4176747" y="1381221"/>
                  <a:pt x="4180621" y="1390261"/>
                </a:cubicBezTo>
                <a:cubicBezTo>
                  <a:pt x="4186100" y="1403046"/>
                  <a:pt x="4194398" y="1414560"/>
                  <a:pt x="4199282" y="1427583"/>
                </a:cubicBezTo>
                <a:cubicBezTo>
                  <a:pt x="4203785" y="1439590"/>
                  <a:pt x="4204110" y="1452899"/>
                  <a:pt x="4208613" y="1464906"/>
                </a:cubicBezTo>
                <a:cubicBezTo>
                  <a:pt x="4213497" y="1477929"/>
                  <a:pt x="4221795" y="1489444"/>
                  <a:pt x="4227274" y="1502228"/>
                </a:cubicBezTo>
                <a:cubicBezTo>
                  <a:pt x="4231148" y="1511268"/>
                  <a:pt x="4232952" y="1521088"/>
                  <a:pt x="4236605" y="1530220"/>
                </a:cubicBezTo>
                <a:cubicBezTo>
                  <a:pt x="4251621" y="1567761"/>
                  <a:pt x="4260830" y="1608545"/>
                  <a:pt x="4283258" y="1642187"/>
                </a:cubicBezTo>
                <a:cubicBezTo>
                  <a:pt x="4289478" y="1651518"/>
                  <a:pt x="4296473" y="1660376"/>
                  <a:pt x="4301919" y="1670179"/>
                </a:cubicBezTo>
                <a:cubicBezTo>
                  <a:pt x="4312051" y="1688417"/>
                  <a:pt x="4319398" y="1708141"/>
                  <a:pt x="4329911" y="1726163"/>
                </a:cubicBezTo>
                <a:cubicBezTo>
                  <a:pt x="4341212" y="1745536"/>
                  <a:pt x="4367233" y="1782146"/>
                  <a:pt x="4367233" y="1782146"/>
                </a:cubicBezTo>
                <a:cubicBezTo>
                  <a:pt x="4374484" y="1818398"/>
                  <a:pt x="4376340" y="1842405"/>
                  <a:pt x="4395225" y="1875453"/>
                </a:cubicBezTo>
                <a:cubicBezTo>
                  <a:pt x="4399590" y="1883091"/>
                  <a:pt x="4407666" y="1887894"/>
                  <a:pt x="4413887" y="1894114"/>
                </a:cubicBezTo>
                <a:cubicBezTo>
                  <a:pt x="4441346" y="1949032"/>
                  <a:pt x="4428148" y="1918238"/>
                  <a:pt x="4451209" y="1987420"/>
                </a:cubicBezTo>
                <a:lnTo>
                  <a:pt x="4460540" y="2015412"/>
                </a:lnTo>
                <a:cubicBezTo>
                  <a:pt x="4457430" y="2040294"/>
                  <a:pt x="4461393" y="2067143"/>
                  <a:pt x="4451209" y="2090057"/>
                </a:cubicBezTo>
                <a:cubicBezTo>
                  <a:pt x="4447214" y="2099045"/>
                  <a:pt x="4429361" y="2091707"/>
                  <a:pt x="4423217" y="2099387"/>
                </a:cubicBezTo>
                <a:cubicBezTo>
                  <a:pt x="4415206" y="2109401"/>
                  <a:pt x="4416997" y="2124269"/>
                  <a:pt x="4413887" y="2136710"/>
                </a:cubicBezTo>
                <a:cubicBezTo>
                  <a:pt x="4410632" y="2180653"/>
                  <a:pt x="4417914" y="2361920"/>
                  <a:pt x="4376564" y="2444620"/>
                </a:cubicBezTo>
                <a:cubicBezTo>
                  <a:pt x="4369609" y="2458529"/>
                  <a:pt x="4357611" y="2469288"/>
                  <a:pt x="4348572" y="2481942"/>
                </a:cubicBezTo>
                <a:cubicBezTo>
                  <a:pt x="4342054" y="2491067"/>
                  <a:pt x="4335475" y="2500197"/>
                  <a:pt x="4329911" y="2509934"/>
                </a:cubicBezTo>
                <a:cubicBezTo>
                  <a:pt x="4297162" y="2567247"/>
                  <a:pt x="4328853" y="2529654"/>
                  <a:pt x="4283258" y="2575249"/>
                </a:cubicBezTo>
                <a:cubicBezTo>
                  <a:pt x="4280148" y="2584579"/>
                  <a:pt x="4278703" y="2594643"/>
                  <a:pt x="4273927" y="2603240"/>
                </a:cubicBezTo>
                <a:cubicBezTo>
                  <a:pt x="4257513" y="2632786"/>
                  <a:pt x="4229584" y="2668585"/>
                  <a:pt x="4208613" y="2696546"/>
                </a:cubicBezTo>
                <a:cubicBezTo>
                  <a:pt x="4178574" y="2786659"/>
                  <a:pt x="4226745" y="2646550"/>
                  <a:pt x="4180621" y="2761861"/>
                </a:cubicBezTo>
                <a:cubicBezTo>
                  <a:pt x="4173316" y="2780125"/>
                  <a:pt x="4161960" y="2817844"/>
                  <a:pt x="4161960" y="2817844"/>
                </a:cubicBezTo>
                <a:cubicBezTo>
                  <a:pt x="4181413" y="2895654"/>
                  <a:pt x="4176105" y="2821609"/>
                  <a:pt x="4124638" y="2864498"/>
                </a:cubicBezTo>
                <a:cubicBezTo>
                  <a:pt x="4114787" y="2872707"/>
                  <a:pt x="4120359" y="2890033"/>
                  <a:pt x="4115307" y="2901820"/>
                </a:cubicBezTo>
                <a:cubicBezTo>
                  <a:pt x="4110890" y="2912127"/>
                  <a:pt x="4102866" y="2920481"/>
                  <a:pt x="4096646" y="2929812"/>
                </a:cubicBezTo>
                <a:cubicBezTo>
                  <a:pt x="4093536" y="2942253"/>
                  <a:pt x="4095525" y="2957283"/>
                  <a:pt x="4087315" y="2967134"/>
                </a:cubicBezTo>
                <a:cubicBezTo>
                  <a:pt x="4078411" y="2977819"/>
                  <a:pt x="4062069" y="2978894"/>
                  <a:pt x="4049993" y="2985795"/>
                </a:cubicBezTo>
                <a:cubicBezTo>
                  <a:pt x="4010712" y="3008241"/>
                  <a:pt x="4031678" y="3004318"/>
                  <a:pt x="3984678" y="3023118"/>
                </a:cubicBezTo>
                <a:cubicBezTo>
                  <a:pt x="3966414" y="3030423"/>
                  <a:pt x="3946959" y="3034474"/>
                  <a:pt x="3928695" y="3041779"/>
                </a:cubicBezTo>
                <a:cubicBezTo>
                  <a:pt x="3913144" y="3047999"/>
                  <a:pt x="3898650" y="3058274"/>
                  <a:pt x="3882042" y="3060440"/>
                </a:cubicBezTo>
                <a:cubicBezTo>
                  <a:pt x="3826443" y="3067692"/>
                  <a:pt x="3770075" y="3066661"/>
                  <a:pt x="3714091" y="3069771"/>
                </a:cubicBezTo>
                <a:cubicBezTo>
                  <a:pt x="3701650" y="3072881"/>
                  <a:pt x="3689099" y="3075579"/>
                  <a:pt x="3676768" y="3079102"/>
                </a:cubicBezTo>
                <a:cubicBezTo>
                  <a:pt x="3667311" y="3081804"/>
                  <a:pt x="3658318" y="3086047"/>
                  <a:pt x="3648776" y="3088432"/>
                </a:cubicBezTo>
                <a:cubicBezTo>
                  <a:pt x="3633391" y="3092278"/>
                  <a:pt x="3617604" y="3094323"/>
                  <a:pt x="3602123" y="3097763"/>
                </a:cubicBezTo>
                <a:cubicBezTo>
                  <a:pt x="3568873" y="3105152"/>
                  <a:pt x="3553312" y="3111735"/>
                  <a:pt x="3518148" y="3116424"/>
                </a:cubicBezTo>
                <a:cubicBezTo>
                  <a:pt x="3455026" y="3124841"/>
                  <a:pt x="3353199" y="3130872"/>
                  <a:pt x="3294213" y="3135085"/>
                </a:cubicBezTo>
                <a:lnTo>
                  <a:pt x="3163584" y="3153746"/>
                </a:lnTo>
                <a:cubicBezTo>
                  <a:pt x="3141813" y="3156856"/>
                  <a:pt x="3120220" y="3161705"/>
                  <a:pt x="3098270" y="3163077"/>
                </a:cubicBezTo>
                <a:lnTo>
                  <a:pt x="2948980" y="3172408"/>
                </a:lnTo>
                <a:lnTo>
                  <a:pt x="2818352" y="3191069"/>
                </a:lnTo>
                <a:cubicBezTo>
                  <a:pt x="2793470" y="3194179"/>
                  <a:pt x="2768441" y="3196278"/>
                  <a:pt x="2743707" y="3200400"/>
                </a:cubicBezTo>
                <a:cubicBezTo>
                  <a:pt x="2731058" y="3202508"/>
                  <a:pt x="2718959" y="3207215"/>
                  <a:pt x="2706384" y="3209730"/>
                </a:cubicBezTo>
                <a:cubicBezTo>
                  <a:pt x="2687833" y="3213440"/>
                  <a:pt x="2668952" y="3215351"/>
                  <a:pt x="2650401" y="3219061"/>
                </a:cubicBezTo>
                <a:cubicBezTo>
                  <a:pt x="2637826" y="3221576"/>
                  <a:pt x="2625727" y="3226283"/>
                  <a:pt x="2613078" y="3228391"/>
                </a:cubicBezTo>
                <a:cubicBezTo>
                  <a:pt x="2588344" y="3232513"/>
                  <a:pt x="2563315" y="3234612"/>
                  <a:pt x="2538433" y="3237722"/>
                </a:cubicBezTo>
                <a:cubicBezTo>
                  <a:pt x="2478072" y="3277964"/>
                  <a:pt x="2547299" y="3237839"/>
                  <a:pt x="2435797" y="3265714"/>
                </a:cubicBezTo>
                <a:cubicBezTo>
                  <a:pt x="2422303" y="3269088"/>
                  <a:pt x="2411259" y="3278896"/>
                  <a:pt x="2398474" y="3284375"/>
                </a:cubicBezTo>
                <a:cubicBezTo>
                  <a:pt x="2389434" y="3288249"/>
                  <a:pt x="2379279" y="3289307"/>
                  <a:pt x="2370482" y="3293706"/>
                </a:cubicBezTo>
                <a:cubicBezTo>
                  <a:pt x="2360452" y="3298721"/>
                  <a:pt x="2353232" y="3309145"/>
                  <a:pt x="2342491" y="3312367"/>
                </a:cubicBezTo>
                <a:cubicBezTo>
                  <a:pt x="2332562" y="3315346"/>
                  <a:pt x="2207548" y="3330256"/>
                  <a:pt x="2202531" y="3331028"/>
                </a:cubicBezTo>
                <a:cubicBezTo>
                  <a:pt x="2133172" y="3341698"/>
                  <a:pt x="2168638" y="3344050"/>
                  <a:pt x="2081233" y="3349689"/>
                </a:cubicBezTo>
                <a:cubicBezTo>
                  <a:pt x="2009779" y="3354299"/>
                  <a:pt x="1938164" y="3355910"/>
                  <a:pt x="1866629" y="3359020"/>
                </a:cubicBezTo>
                <a:cubicBezTo>
                  <a:pt x="1717339" y="3355910"/>
                  <a:pt x="1567883" y="3357402"/>
                  <a:pt x="1418760" y="3349689"/>
                </a:cubicBezTo>
                <a:cubicBezTo>
                  <a:pt x="1387084" y="3348051"/>
                  <a:pt x="1357062" y="3333662"/>
                  <a:pt x="1325454" y="3331028"/>
                </a:cubicBezTo>
                <a:cubicBezTo>
                  <a:pt x="1154516" y="3316784"/>
                  <a:pt x="1250887" y="3323666"/>
                  <a:pt x="1036205" y="3312367"/>
                </a:cubicBezTo>
                <a:cubicBezTo>
                  <a:pt x="964670" y="3303036"/>
                  <a:pt x="890040" y="3307188"/>
                  <a:pt x="821601" y="3284375"/>
                </a:cubicBezTo>
                <a:cubicBezTo>
                  <a:pt x="750572" y="3260699"/>
                  <a:pt x="784906" y="3269572"/>
                  <a:pt x="718964" y="3256383"/>
                </a:cubicBezTo>
                <a:cubicBezTo>
                  <a:pt x="706523" y="3250163"/>
                  <a:pt x="694556" y="3242888"/>
                  <a:pt x="681642" y="3237722"/>
                </a:cubicBezTo>
                <a:cubicBezTo>
                  <a:pt x="626679" y="3215737"/>
                  <a:pt x="594781" y="3212105"/>
                  <a:pt x="532352" y="3200400"/>
                </a:cubicBezTo>
                <a:cubicBezTo>
                  <a:pt x="513757" y="3196913"/>
                  <a:pt x="494982" y="3194453"/>
                  <a:pt x="476368" y="3191069"/>
                </a:cubicBezTo>
                <a:cubicBezTo>
                  <a:pt x="460765" y="3188232"/>
                  <a:pt x="445435" y="3183834"/>
                  <a:pt x="429715" y="3181738"/>
                </a:cubicBezTo>
                <a:cubicBezTo>
                  <a:pt x="398732" y="3177607"/>
                  <a:pt x="367511" y="3175518"/>
                  <a:pt x="336409" y="3172408"/>
                </a:cubicBezTo>
                <a:cubicBezTo>
                  <a:pt x="323968" y="3169298"/>
                  <a:pt x="310557" y="3168812"/>
                  <a:pt x="299087" y="3163077"/>
                </a:cubicBezTo>
                <a:cubicBezTo>
                  <a:pt x="279027" y="3153047"/>
                  <a:pt x="261764" y="3138196"/>
                  <a:pt x="243103" y="3125755"/>
                </a:cubicBezTo>
                <a:cubicBezTo>
                  <a:pt x="233772" y="3119534"/>
                  <a:pt x="221840" y="3116064"/>
                  <a:pt x="215111" y="3107093"/>
                </a:cubicBezTo>
                <a:cubicBezTo>
                  <a:pt x="208768" y="3098636"/>
                  <a:pt x="175282" y="3055426"/>
                  <a:pt x="168458" y="3041779"/>
                </a:cubicBezTo>
                <a:cubicBezTo>
                  <a:pt x="164059" y="3032982"/>
                  <a:pt x="163525" y="3022584"/>
                  <a:pt x="159127" y="3013787"/>
                </a:cubicBezTo>
                <a:cubicBezTo>
                  <a:pt x="151017" y="2997566"/>
                  <a:pt x="139943" y="2982987"/>
                  <a:pt x="131136" y="2967134"/>
                </a:cubicBezTo>
                <a:cubicBezTo>
                  <a:pt x="124381" y="2954975"/>
                  <a:pt x="118695" y="2942253"/>
                  <a:pt x="112474" y="2929812"/>
                </a:cubicBezTo>
                <a:cubicBezTo>
                  <a:pt x="109364" y="2914261"/>
                  <a:pt x="106990" y="2898544"/>
                  <a:pt x="103144" y="2883159"/>
                </a:cubicBezTo>
                <a:cubicBezTo>
                  <a:pt x="100759" y="2873617"/>
                  <a:pt x="96199" y="2864709"/>
                  <a:pt x="93813" y="2855167"/>
                </a:cubicBezTo>
                <a:cubicBezTo>
                  <a:pt x="76829" y="2787232"/>
                  <a:pt x="91793" y="2827415"/>
                  <a:pt x="75152" y="2752530"/>
                </a:cubicBezTo>
                <a:cubicBezTo>
                  <a:pt x="73018" y="2742929"/>
                  <a:pt x="68206" y="2734080"/>
                  <a:pt x="65821" y="2724538"/>
                </a:cubicBezTo>
                <a:cubicBezTo>
                  <a:pt x="52497" y="2671239"/>
                  <a:pt x="61534" y="2688476"/>
                  <a:pt x="47160" y="2640563"/>
                </a:cubicBezTo>
                <a:cubicBezTo>
                  <a:pt x="41508" y="2621722"/>
                  <a:pt x="33270" y="2603662"/>
                  <a:pt x="28499" y="2584579"/>
                </a:cubicBezTo>
                <a:lnTo>
                  <a:pt x="9838" y="2509934"/>
                </a:lnTo>
                <a:cubicBezTo>
                  <a:pt x="-704" y="2341270"/>
                  <a:pt x="-5626" y="2350271"/>
                  <a:pt x="9838" y="2164702"/>
                </a:cubicBezTo>
                <a:cubicBezTo>
                  <a:pt x="10655" y="2154901"/>
                  <a:pt x="16580" y="2146199"/>
                  <a:pt x="19168" y="2136710"/>
                </a:cubicBezTo>
                <a:cubicBezTo>
                  <a:pt x="22041" y="2126177"/>
                  <a:pt x="45487" y="2022588"/>
                  <a:pt x="56491" y="2006081"/>
                </a:cubicBezTo>
                <a:lnTo>
                  <a:pt x="75152" y="1978089"/>
                </a:lnTo>
                <a:cubicBezTo>
                  <a:pt x="96595" y="1913760"/>
                  <a:pt x="79904" y="1936015"/>
                  <a:pt x="112474" y="1903444"/>
                </a:cubicBezTo>
                <a:lnTo>
                  <a:pt x="140466" y="1819469"/>
                </a:lnTo>
                <a:cubicBezTo>
                  <a:pt x="143576" y="1810138"/>
                  <a:pt x="144341" y="1799661"/>
                  <a:pt x="149797" y="1791477"/>
                </a:cubicBezTo>
                <a:lnTo>
                  <a:pt x="187119" y="1735493"/>
                </a:lnTo>
                <a:cubicBezTo>
                  <a:pt x="193339" y="1726163"/>
                  <a:pt x="202234" y="1718140"/>
                  <a:pt x="205780" y="1707502"/>
                </a:cubicBezTo>
                <a:cubicBezTo>
                  <a:pt x="219166" y="1667344"/>
                  <a:pt x="212725" y="1689052"/>
                  <a:pt x="224442" y="1642187"/>
                </a:cubicBezTo>
                <a:cubicBezTo>
                  <a:pt x="221332" y="1598644"/>
                  <a:pt x="220212" y="1554914"/>
                  <a:pt x="215111" y="1511559"/>
                </a:cubicBezTo>
                <a:cubicBezTo>
                  <a:pt x="202829" y="1407169"/>
                  <a:pt x="207335" y="1449355"/>
                  <a:pt x="205780" y="1436914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50899" y="4618661"/>
            <a:ext cx="1688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Lake</a:t>
            </a:r>
            <a:endParaRPr lang="en-US" sz="2800" b="1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399592" y="4730620"/>
            <a:ext cx="5962262" cy="0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119673" y="830424"/>
            <a:ext cx="3713584" cy="378823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Curb Bump-Out &lt;strong&gt;Rain Garden&lt;/strong&gt; | A curb bump-out and &lt;strong&gt;rain&lt;/strong&gt;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39" y="3485507"/>
            <a:ext cx="2016290" cy="1133154"/>
          </a:xfrm>
          <a:prstGeom prst="rect">
            <a:avLst/>
          </a:prstGeom>
        </p:spPr>
      </p:pic>
      <p:pic>
        <p:nvPicPr>
          <p:cNvPr id="13" name="Picture 12" descr="Clipart - &lt;strong&gt;Raincloud&lt;/strong&gt;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715" y="-186612"/>
            <a:ext cx="909138" cy="12852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94514" y="233265"/>
            <a:ext cx="68486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Assume a 2.83 (2 year, 24 hour storm) inch rain falls on a newly created 1 acre impervious parking lot. Assuming infiltration is feasible, to meet MIDS we have to capture and infiltrate a volume equivalent to 1.1 inches depth across the parking lot.</a:t>
            </a:r>
          </a:p>
          <a:p>
            <a:endParaRPr lang="en-US" sz="2400" dirty="0"/>
          </a:p>
          <a:p>
            <a:r>
              <a:rPr lang="en-US" sz="2400" dirty="0" smtClean="0"/>
              <a:t>Volume requirement = 1.1 inch * 1 acre = 3993 ft</a:t>
            </a:r>
            <a:r>
              <a:rPr lang="en-US" sz="2400" baseline="30000" dirty="0" smtClean="0"/>
              <a:t>3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The remaining 6280 ft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 runs off the parking lot to the street and eventually to the lake.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50506" y="5337110"/>
            <a:ext cx="6326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we got a 1 inch rain, how much of that volume  (3630 ft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) would we have to capture and infiltrate to meet the MIDS goal?</a:t>
            </a:r>
            <a:endParaRPr lang="en-US" sz="2400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399592" y="1463040"/>
            <a:ext cx="635547" cy="2022467"/>
          </a:xfrm>
          <a:prstGeom prst="straightConnector1">
            <a:avLst/>
          </a:prstGeom>
          <a:ln w="127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008844" y="1574539"/>
            <a:ext cx="57049" cy="1906920"/>
          </a:xfrm>
          <a:prstGeom prst="straightConnector1">
            <a:avLst/>
          </a:prstGeom>
          <a:ln w="127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4051429" y="1463040"/>
            <a:ext cx="261257" cy="2018419"/>
          </a:xfrm>
          <a:prstGeom prst="straightConnector1">
            <a:avLst/>
          </a:prstGeom>
          <a:ln w="127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2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 Runoff 101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741" y="2661451"/>
            <a:ext cx="5619538" cy="3506591"/>
          </a:xfrm>
        </p:spPr>
      </p:pic>
      <p:sp>
        <p:nvSpPr>
          <p:cNvPr id="6" name="Rectangle 5"/>
          <p:cNvSpPr/>
          <p:nvPr/>
        </p:nvSpPr>
        <p:spPr>
          <a:xfrm>
            <a:off x="595745" y="2338285"/>
            <a:ext cx="50485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/>
              <a:t>Stormwater</a:t>
            </a:r>
            <a:r>
              <a:rPr lang="en-US" sz="2800" dirty="0"/>
              <a:t> runoff is the portion of </a:t>
            </a:r>
            <a:r>
              <a:rPr lang="en-US" sz="2800" dirty="0" err="1"/>
              <a:t>stormwater</a:t>
            </a:r>
            <a:r>
              <a:rPr lang="en-US" sz="2800" dirty="0"/>
              <a:t> that runs off to a surface water</a:t>
            </a:r>
          </a:p>
        </p:txBody>
      </p:sp>
    </p:spTree>
    <p:extLst>
      <p:ext uri="{BB962C8B-B14F-4D97-AF65-F5344CB8AC3E}">
        <p14:creationId xmlns:p14="http://schemas.microsoft.com/office/powerpoint/2010/main" val="332982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23079"/>
            <a:ext cx="10515600" cy="988546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What tools were developed?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286872" y="914400"/>
            <a:ext cx="6822140" cy="5504329"/>
          </a:xfrm>
        </p:spPr>
        <p:txBody>
          <a:bodyPr>
            <a:noAutofit/>
          </a:bodyPr>
          <a:lstStyle/>
          <a:p>
            <a:r>
              <a:rPr lang="en-US" dirty="0" smtClean="0"/>
              <a:t>Community </a:t>
            </a:r>
            <a:r>
              <a:rPr lang="en-US" dirty="0"/>
              <a:t>Assistance Package - performance goals, a calculator for determining </a:t>
            </a:r>
            <a:r>
              <a:rPr lang="en-US" dirty="0" err="1"/>
              <a:t>stormwater</a:t>
            </a:r>
            <a:r>
              <a:rPr lang="en-US" dirty="0"/>
              <a:t> credits for best management practices and ordinance guidance for </a:t>
            </a:r>
            <a:r>
              <a:rPr lang="en-US" dirty="0" smtClean="0"/>
              <a:t>communities</a:t>
            </a:r>
          </a:p>
          <a:p>
            <a:r>
              <a:rPr lang="en-US" dirty="0">
                <a:hlinkClick r:id="rId2"/>
              </a:rPr>
              <a:t>design specifications</a:t>
            </a:r>
            <a:r>
              <a:rPr lang="en-US" dirty="0"/>
              <a:t> for a variety of green infrastructure best management practices (BMP's</a:t>
            </a:r>
            <a:r>
              <a:rPr lang="en-US" dirty="0" smtClean="0"/>
              <a:t>)</a:t>
            </a:r>
          </a:p>
          <a:p>
            <a:r>
              <a:rPr lang="en-US" dirty="0"/>
              <a:t>new </a:t>
            </a:r>
            <a:r>
              <a:rPr lang="en-US" dirty="0" smtClean="0">
                <a:hlinkClick r:id="rId3" tooltip="MIDS calculator"/>
              </a:rPr>
              <a:t>pollutant reduction </a:t>
            </a:r>
            <a:r>
              <a:rPr lang="en-US" dirty="0">
                <a:hlinkClick r:id="rId3" tooltip="MIDS calculator"/>
              </a:rPr>
              <a:t>calculations</a:t>
            </a:r>
            <a:r>
              <a:rPr lang="en-US" dirty="0"/>
              <a:t> that standardize the use of a range of structural </a:t>
            </a:r>
            <a:r>
              <a:rPr lang="en-US" dirty="0" err="1"/>
              <a:t>stormwater</a:t>
            </a:r>
            <a:r>
              <a:rPr lang="en-US" dirty="0"/>
              <a:t> </a:t>
            </a:r>
            <a:r>
              <a:rPr lang="en-US" dirty="0" err="1" smtClean="0"/>
              <a:t>techniquies</a:t>
            </a:r>
            <a:endParaRPr lang="en-US" dirty="0" smtClean="0"/>
          </a:p>
          <a:p>
            <a:pPr lvl="1"/>
            <a:r>
              <a:rPr lang="en-US" dirty="0"/>
              <a:t>MIDS calculator - a tool used to determine </a:t>
            </a:r>
            <a:r>
              <a:rPr lang="en-US" dirty="0" err="1"/>
              <a:t>stormwater</a:t>
            </a:r>
            <a:r>
              <a:rPr lang="en-US" dirty="0"/>
              <a:t> runoff volume and pollutant reduction capabilities of various low impact development (LID) BMPs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722" y="3083859"/>
            <a:ext cx="4666524" cy="35838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56156" t="16667" r="7014"/>
          <a:stretch/>
        </p:blipFill>
        <p:spPr>
          <a:xfrm>
            <a:off x="8209909" y="457866"/>
            <a:ext cx="3464647" cy="220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1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Open the MIDS calculator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acre impervious, </a:t>
            </a:r>
            <a:r>
              <a:rPr lang="en-US" dirty="0" err="1" smtClean="0"/>
              <a:t>bioretention</a:t>
            </a:r>
            <a:r>
              <a:rPr lang="en-US" dirty="0" smtClean="0"/>
              <a:t> without an underdrain</a:t>
            </a:r>
          </a:p>
          <a:p>
            <a:r>
              <a:rPr lang="en-US" dirty="0" smtClean="0"/>
              <a:t>1 acre impervious, </a:t>
            </a:r>
            <a:r>
              <a:rPr lang="en-US" dirty="0" err="1" smtClean="0"/>
              <a:t>bioretention</a:t>
            </a:r>
            <a:r>
              <a:rPr lang="en-US" dirty="0" smtClean="0"/>
              <a:t> with an underdrain</a:t>
            </a:r>
          </a:p>
          <a:p>
            <a:r>
              <a:rPr lang="en-US" dirty="0" smtClean="0"/>
              <a:t>Problem: 3 acres impervious on </a:t>
            </a:r>
            <a:r>
              <a:rPr lang="en-US" dirty="0"/>
              <a:t>C</a:t>
            </a:r>
            <a:r>
              <a:rPr lang="en-US" dirty="0" smtClean="0"/>
              <a:t> soil</a:t>
            </a:r>
          </a:p>
        </p:txBody>
      </p:sp>
    </p:spTree>
    <p:extLst>
      <p:ext uri="{BB962C8B-B14F-4D97-AF65-F5344CB8AC3E}">
        <p14:creationId xmlns:p14="http://schemas.microsoft.com/office/powerpoint/2010/main" val="394880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Manual, MIDS, and Green Infrastructure/Sustainability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5"/>
            <a:ext cx="5899365" cy="4351338"/>
          </a:xfrm>
        </p:spPr>
        <p:txBody>
          <a:bodyPr/>
          <a:lstStyle/>
          <a:p>
            <a:r>
              <a:rPr lang="en-US" dirty="0" smtClean="0"/>
              <a:t>MIDS provides a basis for managing </a:t>
            </a:r>
            <a:r>
              <a:rPr lang="en-US" dirty="0" err="1" smtClean="0"/>
              <a:t>stormwater</a:t>
            </a:r>
            <a:r>
              <a:rPr lang="en-US" dirty="0" smtClean="0"/>
              <a:t> sustainability</a:t>
            </a:r>
          </a:p>
          <a:p>
            <a:r>
              <a:rPr lang="en-US" dirty="0" smtClean="0"/>
              <a:t>The Manual provides the information on how to design, construct, operate, and maintain sustainable </a:t>
            </a:r>
            <a:r>
              <a:rPr lang="en-US" dirty="0" err="1" smtClean="0"/>
              <a:t>stormwater</a:t>
            </a:r>
            <a:r>
              <a:rPr lang="en-US" dirty="0" smtClean="0"/>
              <a:t> practices</a:t>
            </a:r>
          </a:p>
          <a:p>
            <a:r>
              <a:rPr lang="en-US" dirty="0" smtClean="0"/>
              <a:t>We have lagged behind in designing and constructing </a:t>
            </a:r>
            <a:r>
              <a:rPr lang="en-US" dirty="0" err="1" smtClean="0"/>
              <a:t>stormwater</a:t>
            </a:r>
            <a:r>
              <a:rPr lang="en-US" dirty="0" smtClean="0"/>
              <a:t> practices that address other sustainability issues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458" y="2407022"/>
            <a:ext cx="3639671" cy="27297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03458" y="5136775"/>
            <a:ext cx="3271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Trout Brook Nature Sanctuary, St. Paul</a:t>
            </a:r>
          </a:p>
          <a:p>
            <a:r>
              <a:rPr lang="en-US" sz="1400" dirty="0" smtClean="0"/>
              <a:t>Source: </a:t>
            </a:r>
            <a:r>
              <a:rPr lang="en-US" sz="1400" dirty="0" smtClean="0">
                <a:hlinkClick r:id="rId3"/>
              </a:rPr>
              <a:t>Capital Region Watershed District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5734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8238" t="13616" r="874"/>
          <a:stretch/>
        </p:blipFill>
        <p:spPr>
          <a:xfrm>
            <a:off x="896471" y="276227"/>
            <a:ext cx="10461811" cy="621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6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777753" cy="1723651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When I saw the light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9338" t="11700" r="12427" b="19978"/>
          <a:stretch/>
        </p:blipFill>
        <p:spPr>
          <a:xfrm>
            <a:off x="6893858" y="856970"/>
            <a:ext cx="5065313" cy="53376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9953" y="312376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scisoc.confex.com/scisoc/2015am/videogateway.cgi/id/23866?recordingid=23866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76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667" t="21459" r="66715" b="34706"/>
          <a:stretch/>
        </p:blipFill>
        <p:spPr>
          <a:xfrm>
            <a:off x="224117" y="322730"/>
            <a:ext cx="5510139" cy="40879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6740" t="21634" r="66741" b="51961"/>
          <a:stretch/>
        </p:blipFill>
        <p:spPr>
          <a:xfrm>
            <a:off x="6338047" y="572597"/>
            <a:ext cx="5486401" cy="24664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6691" t="21198" r="66667" b="34183"/>
          <a:stretch/>
        </p:blipFill>
        <p:spPr>
          <a:xfrm>
            <a:off x="6834275" y="3209365"/>
            <a:ext cx="4493943" cy="338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641" t="21285" r="66691" b="34009"/>
          <a:stretch/>
        </p:blipFill>
        <p:spPr>
          <a:xfrm>
            <a:off x="360056" y="152741"/>
            <a:ext cx="4277442" cy="32269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6691" t="21373" r="66691" b="34357"/>
          <a:stretch/>
        </p:blipFill>
        <p:spPr>
          <a:xfrm>
            <a:off x="7593778" y="152741"/>
            <a:ext cx="4356175" cy="32639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6667" t="21437" r="66691" b="34271"/>
          <a:stretch/>
        </p:blipFill>
        <p:spPr>
          <a:xfrm>
            <a:off x="3532093" y="3479415"/>
            <a:ext cx="4347883" cy="325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13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4"/>
            <a:ext cx="10515600" cy="5605369"/>
          </a:xfrm>
        </p:spPr>
        <p:txBody>
          <a:bodyPr/>
          <a:lstStyle/>
          <a:p>
            <a:r>
              <a:rPr lang="en-US" sz="4800" dirty="0" smtClean="0">
                <a:solidFill>
                  <a:srgbClr val="FFFF00"/>
                </a:solidFill>
              </a:rPr>
              <a:t>Questions?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Mike Trojan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mike.trojan@state.mn.us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651-757-2790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To get to the Manual, do a web search on Minnesota </a:t>
            </a:r>
            <a:r>
              <a:rPr lang="en-US" dirty="0" err="1" smtClean="0"/>
              <a:t>Stormwater</a:t>
            </a:r>
            <a:r>
              <a:rPr lang="en-US" dirty="0" smtClean="0"/>
              <a:t> </a:t>
            </a:r>
            <a:r>
              <a:rPr lang="en-US" dirty="0"/>
              <a:t>Manual</a:t>
            </a:r>
            <a:br>
              <a:rPr lang="en-US" dirty="0"/>
            </a:br>
            <a:r>
              <a:rPr lang="en-US" dirty="0" smtClean="0"/>
              <a:t>(</a:t>
            </a:r>
            <a:r>
              <a:rPr lang="en-US" sz="2400" dirty="0" smtClean="0">
                <a:hlinkClick r:id="rId3"/>
              </a:rPr>
              <a:t>https</a:t>
            </a:r>
            <a:r>
              <a:rPr lang="en-US" sz="2400" dirty="0">
                <a:hlinkClick r:id="rId3"/>
              </a:rPr>
              <a:t>://</a:t>
            </a:r>
            <a:r>
              <a:rPr lang="en-US" sz="2400" dirty="0" smtClean="0">
                <a:hlinkClick r:id="rId3"/>
              </a:rPr>
              <a:t>stormwater.pca.state.mn.us/index.php?title=Main_Page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467" y="5631381"/>
            <a:ext cx="4787301" cy="81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9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problem with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runoff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963991516"/>
              </p:ext>
            </p:extLst>
          </p:nvPr>
        </p:nvGraphicFramePr>
        <p:xfrm>
          <a:off x="4971011" y="1504603"/>
          <a:ext cx="6760095" cy="4887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8"/>
          <p:cNvSpPr/>
          <p:nvPr/>
        </p:nvSpPr>
        <p:spPr>
          <a:xfrm>
            <a:off x="595745" y="2338285"/>
            <a:ext cx="409263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Pollutants in </a:t>
            </a:r>
            <a:r>
              <a:rPr lang="en-US" sz="2800" dirty="0" err="1" smtClean="0"/>
              <a:t>stormwater</a:t>
            </a:r>
            <a:r>
              <a:rPr lang="en-US" sz="2800" dirty="0" smtClean="0"/>
              <a:t> include sediment, phosphorus, nitrogen, bacteria, organics, metals, and others</a:t>
            </a:r>
          </a:p>
          <a:p>
            <a:endParaRPr lang="en-US" sz="2800" dirty="0"/>
          </a:p>
          <a:p>
            <a:r>
              <a:rPr lang="en-US" sz="2800" dirty="0" smtClean="0"/>
              <a:t>The numbers look small, but on </a:t>
            </a:r>
            <a:r>
              <a:rPr lang="en-US" sz="2800" dirty="0" smtClean="0"/>
              <a:t>a loading per area </a:t>
            </a:r>
            <a:r>
              <a:rPr lang="en-US" sz="2800" dirty="0" smtClean="0"/>
              <a:t>basis they are </a:t>
            </a:r>
            <a:r>
              <a:rPr lang="en-US" sz="2800" dirty="0" smtClean="0"/>
              <a:t>large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029200" y="6458989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EPA</a:t>
            </a:r>
            <a:r>
              <a:rPr lang="en-US" dirty="0"/>
              <a:t> </a:t>
            </a:r>
            <a:r>
              <a:rPr lang="en-US" dirty="0" smtClean="0"/>
              <a:t>(2005)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68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Some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is regulated through permits, ordinances, etc.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608729"/>
            <a:ext cx="10233800" cy="3568234"/>
          </a:xfrm>
        </p:spPr>
        <p:txBody>
          <a:bodyPr/>
          <a:lstStyle/>
          <a:p>
            <a:r>
              <a:rPr lang="en-US" dirty="0" smtClean="0"/>
              <a:t>Municipal</a:t>
            </a:r>
          </a:p>
          <a:p>
            <a:r>
              <a:rPr lang="en-US" dirty="0" smtClean="0"/>
              <a:t>Industrial</a:t>
            </a:r>
          </a:p>
          <a:p>
            <a:r>
              <a:rPr lang="en-US" dirty="0" smtClean="0"/>
              <a:t>Construction</a:t>
            </a:r>
          </a:p>
          <a:p>
            <a:endParaRPr lang="en-US" dirty="0"/>
          </a:p>
          <a:p>
            <a:r>
              <a:rPr lang="en-US" dirty="0" smtClean="0"/>
              <a:t>But only some of these require permits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316" y="2201534"/>
            <a:ext cx="2659207" cy="19252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757" y="1505193"/>
            <a:ext cx="2896986" cy="19313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987" y="4679158"/>
            <a:ext cx="31623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7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Who administers the regulations?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State administers municipal, industrial, and </a:t>
            </a:r>
            <a:r>
              <a:rPr lang="en-US" dirty="0" smtClean="0"/>
              <a:t>construction </a:t>
            </a:r>
            <a:r>
              <a:rPr lang="en-US" dirty="0" err="1" smtClean="0"/>
              <a:t>stormwater</a:t>
            </a:r>
            <a:r>
              <a:rPr lang="en-US" dirty="0" smtClean="0"/>
              <a:t> </a:t>
            </a:r>
            <a:r>
              <a:rPr lang="en-US" dirty="0" smtClean="0"/>
              <a:t>permits. These are generally </a:t>
            </a:r>
            <a:r>
              <a:rPr lang="en-US" dirty="0" smtClean="0"/>
              <a:t>not </a:t>
            </a:r>
            <a:r>
              <a:rPr lang="en-US" dirty="0" smtClean="0"/>
              <a:t>prescriptive.</a:t>
            </a:r>
          </a:p>
          <a:p>
            <a:r>
              <a:rPr lang="en-US" dirty="0" smtClean="0"/>
              <a:t>Local government units (LGUs) can implement their own permits and ordinances. Permits must be at least as stringent as the State permits. Local permits and ordinances are more prescriptive.</a:t>
            </a:r>
          </a:p>
          <a:p>
            <a:r>
              <a:rPr lang="en-US" dirty="0" smtClean="0"/>
              <a:t>Can you name some examples of ordinances a city could implement that are related to </a:t>
            </a:r>
            <a:r>
              <a:rPr lang="en-US" dirty="0" err="1" smtClean="0"/>
              <a:t>stormwater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47" y="5044312"/>
            <a:ext cx="1677948" cy="12640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698" y="5047846"/>
            <a:ext cx="1670357" cy="12640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958" y="5047846"/>
            <a:ext cx="1692929" cy="12640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790" y="5047846"/>
            <a:ext cx="1685406" cy="12640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1098" y="5047846"/>
            <a:ext cx="1688196" cy="126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35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How has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been managed from a regulatory standpoint?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250141"/>
            <a:ext cx="10233800" cy="4419600"/>
          </a:xfrm>
        </p:spPr>
        <p:txBody>
          <a:bodyPr/>
          <a:lstStyle/>
          <a:p>
            <a:r>
              <a:rPr lang="en-US" dirty="0" smtClean="0"/>
              <a:t>Prior to 1972, </a:t>
            </a:r>
            <a:r>
              <a:rPr lang="en-US" dirty="0" err="1" smtClean="0"/>
              <a:t>stormwater</a:t>
            </a:r>
            <a:r>
              <a:rPr lang="en-US" dirty="0" smtClean="0"/>
              <a:t> associated with flooding but little management of </a:t>
            </a:r>
            <a:r>
              <a:rPr lang="en-US" dirty="0" err="1" smtClean="0"/>
              <a:t>stormwater</a:t>
            </a:r>
            <a:endParaRPr lang="en-US" dirty="0" smtClean="0"/>
          </a:p>
          <a:p>
            <a:r>
              <a:rPr lang="en-US" dirty="0" smtClean="0"/>
              <a:t>1972 – Clean Water </a:t>
            </a:r>
            <a:r>
              <a:rPr lang="en-US" dirty="0" smtClean="0"/>
              <a:t>Act (CWA): </a:t>
            </a:r>
            <a:r>
              <a:rPr lang="en-US" dirty="0" smtClean="0"/>
              <a:t>identify impaired waters and calculate pollutant loadings needed to restore them</a:t>
            </a:r>
          </a:p>
          <a:p>
            <a:r>
              <a:rPr lang="en-US" dirty="0" smtClean="0"/>
              <a:t>1987 – CWA amended to require permits for certain types of </a:t>
            </a:r>
            <a:r>
              <a:rPr lang="en-US" dirty="0" err="1" smtClean="0"/>
              <a:t>stormwater</a:t>
            </a:r>
            <a:endParaRPr lang="en-US" dirty="0" smtClean="0"/>
          </a:p>
          <a:p>
            <a:pPr lvl="1"/>
            <a:r>
              <a:rPr lang="en-US" dirty="0" smtClean="0"/>
              <a:t>1991 Phase 1 </a:t>
            </a:r>
            <a:r>
              <a:rPr lang="en-US" dirty="0" err="1" smtClean="0"/>
              <a:t>stormwater</a:t>
            </a:r>
            <a:r>
              <a:rPr lang="en-US" dirty="0" smtClean="0"/>
              <a:t> regulations</a:t>
            </a:r>
          </a:p>
          <a:p>
            <a:pPr lvl="1"/>
            <a:r>
              <a:rPr lang="en-US" dirty="0" smtClean="0"/>
              <a:t>1999 Phase 2 </a:t>
            </a:r>
            <a:r>
              <a:rPr lang="en-US" dirty="0" err="1" smtClean="0"/>
              <a:t>stormwater</a:t>
            </a:r>
            <a:r>
              <a:rPr lang="en-US" dirty="0" smtClean="0"/>
              <a:t> regulations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9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How has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been managed from a practical standpoint?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330" y="1963270"/>
            <a:ext cx="4904282" cy="468854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Early </a:t>
            </a:r>
            <a:r>
              <a:rPr lang="en-US" dirty="0" err="1" smtClean="0"/>
              <a:t>stormwater</a:t>
            </a:r>
            <a:r>
              <a:rPr lang="en-US" dirty="0" smtClean="0"/>
              <a:t> management (1980’s and 1990’s) – pipes and ponds</a:t>
            </a:r>
          </a:p>
          <a:p>
            <a:r>
              <a:rPr lang="en-US" dirty="0" smtClean="0"/>
              <a:t>Keep the rain where it falls (2000’s)</a:t>
            </a:r>
          </a:p>
          <a:p>
            <a:r>
              <a:rPr lang="en-US" dirty="0" smtClean="0"/>
              <a:t>Building sustainable cities (2010’s) – </a:t>
            </a:r>
            <a:r>
              <a:rPr lang="en-US" dirty="0" err="1" smtClean="0"/>
              <a:t>stormwater</a:t>
            </a:r>
            <a:r>
              <a:rPr lang="en-US" dirty="0" smtClean="0"/>
              <a:t> as a resource and part of a system</a:t>
            </a:r>
          </a:p>
          <a:p>
            <a:endParaRPr lang="en-US" dirty="0"/>
          </a:p>
          <a:p>
            <a:r>
              <a:rPr lang="en-US" dirty="0" smtClean="0"/>
              <a:t>How can </a:t>
            </a:r>
            <a:r>
              <a:rPr lang="en-US" dirty="0" err="1" smtClean="0"/>
              <a:t>stormwater</a:t>
            </a:r>
            <a:r>
              <a:rPr lang="en-US" dirty="0" smtClean="0"/>
              <a:t> or other </a:t>
            </a:r>
            <a:r>
              <a:rPr lang="en-US" dirty="0" smtClean="0"/>
              <a:t>regulations impede building sustainable communities?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980" y="1470211"/>
            <a:ext cx="2982820" cy="22404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12" y="3205200"/>
            <a:ext cx="2738717" cy="20570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4001367"/>
            <a:ext cx="2743200" cy="20604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59906" y="6061815"/>
            <a:ext cx="2770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Image courtesy Capital Region Watershed District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7663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… or another way to look at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management over time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02" y="3617817"/>
            <a:ext cx="2134506" cy="16088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333" y="3615125"/>
            <a:ext cx="2145536" cy="16115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42" y="1989059"/>
            <a:ext cx="1420191" cy="13522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28683" y="2401935"/>
            <a:ext cx="2145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old way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921" y="5500458"/>
            <a:ext cx="1083609" cy="10836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53" y="2113670"/>
            <a:ext cx="1955111" cy="1099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01953" y="2344536"/>
            <a:ext cx="2145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new way</a:t>
            </a:r>
            <a:endParaRPr lang="en-US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198" y="3029174"/>
            <a:ext cx="1828800" cy="23774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655" y="3615125"/>
            <a:ext cx="1916316" cy="276174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61586" y="6376874"/>
            <a:ext cx="2770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Image courtesy AD </a:t>
            </a:r>
            <a:r>
              <a:rPr lang="en-US" sz="1200" dirty="0" err="1" smtClean="0"/>
              <a:t>Greenroofs</a:t>
            </a:r>
            <a:endParaRPr lang="en-US" sz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66" y="3617817"/>
            <a:ext cx="2134506" cy="16088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97" y="3615125"/>
            <a:ext cx="2145536" cy="161153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106" y="1989059"/>
            <a:ext cx="1420191" cy="135226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137647" y="2401935"/>
            <a:ext cx="2145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old way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076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sustainable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management?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4"/>
            <a:ext cx="10233800" cy="4781363"/>
          </a:xfrm>
        </p:spPr>
        <p:txBody>
          <a:bodyPr>
            <a:normAutofit/>
          </a:bodyPr>
          <a:lstStyle/>
          <a:p>
            <a:r>
              <a:rPr lang="en-US" dirty="0" smtClean="0"/>
              <a:t>Managing </a:t>
            </a:r>
            <a:r>
              <a:rPr lang="en-US" dirty="0" err="1" smtClean="0"/>
              <a:t>stormwater</a:t>
            </a:r>
            <a:r>
              <a:rPr lang="en-US" dirty="0" smtClean="0"/>
              <a:t> in a manner that limits impacts to natural functions of landscapes, hydrologic systems, and habitats (Porter</a:t>
            </a:r>
            <a:r>
              <a:rPr lang="en-US" dirty="0"/>
              <a:t>, 2007; Managing Growth in America’s Communities)</a:t>
            </a:r>
            <a:endParaRPr lang="en-US" dirty="0" smtClean="0"/>
          </a:p>
          <a:p>
            <a:pPr lvl="1"/>
            <a:r>
              <a:rPr lang="en-US" dirty="0" smtClean="0"/>
              <a:t>Reuse/replace treated water</a:t>
            </a:r>
          </a:p>
          <a:p>
            <a:pPr lvl="1"/>
            <a:r>
              <a:rPr lang="en-US" dirty="0" smtClean="0"/>
              <a:t>Flood </a:t>
            </a:r>
            <a:r>
              <a:rPr lang="en-US" dirty="0" smtClean="0"/>
              <a:t>control</a:t>
            </a:r>
          </a:p>
          <a:p>
            <a:pPr lvl="1"/>
            <a:r>
              <a:rPr lang="en-US" dirty="0" smtClean="0"/>
              <a:t>Habitat/biodiversity</a:t>
            </a:r>
          </a:p>
          <a:p>
            <a:pPr lvl="1"/>
            <a:r>
              <a:rPr lang="en-US" dirty="0" smtClean="0"/>
              <a:t>Climate mitigation/adaptation</a:t>
            </a:r>
          </a:p>
          <a:p>
            <a:pPr lvl="1"/>
            <a:r>
              <a:rPr lang="en-US" dirty="0" smtClean="0"/>
              <a:t>Pollutant reduction</a:t>
            </a:r>
          </a:p>
          <a:p>
            <a:pPr lvl="1"/>
            <a:r>
              <a:rPr lang="en-US" dirty="0" smtClean="0"/>
              <a:t>Ecosystem services (e.g. pollination)</a:t>
            </a:r>
          </a:p>
          <a:p>
            <a:pPr lvl="1"/>
            <a:r>
              <a:rPr lang="en-US" dirty="0" smtClean="0"/>
              <a:t>Restore hydrology/recharge </a:t>
            </a:r>
            <a:r>
              <a:rPr lang="en-US" dirty="0" smtClean="0"/>
              <a:t>groundwater</a:t>
            </a:r>
          </a:p>
          <a:p>
            <a:pPr lvl="1"/>
            <a:r>
              <a:rPr lang="en-US" dirty="0" smtClean="0"/>
              <a:t>Social, economic and other environmental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63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TM03457491[[fn=Metropolitan]]</Template>
  <TotalTime>1155</TotalTime>
  <Words>1153</Words>
  <Application>Microsoft Office PowerPoint</Application>
  <PresentationFormat>Widescreen</PresentationFormat>
  <Paragraphs>127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Corbel</vt:lpstr>
      <vt:lpstr>Custom Design</vt:lpstr>
      <vt:lpstr>Depth</vt:lpstr>
      <vt:lpstr>Sustainable  Stormwater  Management</vt:lpstr>
      <vt:lpstr>Stormwater  Runoff 101</vt:lpstr>
      <vt:lpstr>The problem with stormwater runoff</vt:lpstr>
      <vt:lpstr>Some stormwater is regulated through permits, ordinances, etc.</vt:lpstr>
      <vt:lpstr>Who administers the regulations?</vt:lpstr>
      <vt:lpstr>How has stormwater been managed from a regulatory standpoint?</vt:lpstr>
      <vt:lpstr>How has stormwater been managed from a practical standpoint?</vt:lpstr>
      <vt:lpstr>… or another way to look at stormwater management over time</vt:lpstr>
      <vt:lpstr>What is sustainable stormwater management?</vt:lpstr>
      <vt:lpstr>Green Infrastructure is the approach used to achieve sustainable stormwater management</vt:lpstr>
      <vt:lpstr>Green Infrastructure stormwater -  Best Management Practices (BMPs)</vt:lpstr>
      <vt:lpstr>Minnesota’s Stormwater Manual</vt:lpstr>
      <vt:lpstr>What is in the Manual?</vt:lpstr>
      <vt:lpstr>Who uses the manual?</vt:lpstr>
      <vt:lpstr>A tour of the manual</vt:lpstr>
      <vt:lpstr>Class exercise – use the manual to answer the following</vt:lpstr>
      <vt:lpstr>What is MIDS?</vt:lpstr>
      <vt:lpstr>What standards were developed?</vt:lpstr>
      <vt:lpstr>PowerPoint Presentation</vt:lpstr>
      <vt:lpstr>What tools were developed?</vt:lpstr>
      <vt:lpstr>Open the MIDS calculator</vt:lpstr>
      <vt:lpstr>The Manual, MIDS, and Green Infrastructure/Sustainability</vt:lpstr>
      <vt:lpstr>PowerPoint Presentation</vt:lpstr>
      <vt:lpstr>When I saw the light</vt:lpstr>
      <vt:lpstr>PowerPoint Presentation</vt:lpstr>
      <vt:lpstr>PowerPoint Presentation</vt:lpstr>
      <vt:lpstr>Questions?  Mike Trojan mike.trojan@state.mn.us 651-757-2790  To get to the Manual, do a web search on Minnesota Stormwater Manual (https://stormwater.pca.state.mn.us/index.php?title=Main_Page)</vt:lpstr>
    </vt:vector>
  </TitlesOfParts>
  <Company>PCA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Stormwater Management</dc:title>
  <dc:creator>Trojan, Mike (MPCA)</dc:creator>
  <cp:lastModifiedBy>Trojan, Mike (MPCA)</cp:lastModifiedBy>
  <cp:revision>52</cp:revision>
  <dcterms:created xsi:type="dcterms:W3CDTF">2017-09-11T21:10:18Z</dcterms:created>
  <dcterms:modified xsi:type="dcterms:W3CDTF">2017-09-27T19:49:39Z</dcterms:modified>
</cp:coreProperties>
</file>